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2" r:id="rId18"/>
    <p:sldId id="281"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599" autoAdjust="0"/>
  </p:normalViewPr>
  <p:slideViewPr>
    <p:cSldViewPr>
      <p:cViewPr varScale="1">
        <p:scale>
          <a:sx n="86" d="100"/>
          <a:sy n="86" d="100"/>
        </p:scale>
        <p:origin x="562" y="58"/>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10/22/2020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10/22/2020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grpSp>
        <p:nvGrpSpPr>
          <p:cNvPr id="256" name="line" descr="Line graphic"/>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7" name="line" descr="Line graphic"/>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grpSp>
        <p:nvGrpSpPr>
          <p:cNvPr id="7" name="line" descr="Line graphic"/>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Vertical Text Placeholder 2"/>
          <p:cNvSpPr>
            <a:spLocks noGrp="1"/>
          </p:cNvSpPr>
          <p:nvPr>
            <p:ph type="body" orient="vert" idx="1" hasCustomPrompt="1"/>
          </p:nvPr>
        </p:nvSpPr>
        <p:spPr>
          <a:xfrm>
            <a:off x="608012" y="277813"/>
            <a:ext cx="9144001" cy="5898573"/>
          </a:xfrm>
        </p:spPr>
        <p:txBody>
          <a:bodyPr vert="eaVert"/>
          <a:lstStyle>
            <a:lvl5pPr>
              <a:defRPr/>
            </a:lvl5pPr>
            <a:lvl6pPr marL="1261872" indent="0">
              <a:buNone/>
              <a:defRPr/>
            </a:lvl6pPr>
            <a:lvl7pPr>
              <a:defRPr/>
            </a:lvl7pPr>
            <a:lvl8pPr>
              <a:defRPr baseline="0"/>
            </a:lvl8pPr>
            <a:lvl9pPr>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endParaRPr lang="en-US"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67" name="line" descr="Line graphic"/>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10/22/2020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grpSp>
        <p:nvGrpSpPr>
          <p:cNvPr id="255" name="line" descr="Line graphic"/>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AFE8FB1-0A7A-443E-AAF7-31D4FA1AA312}" type="datetimeFigureOut">
              <a:rPr lang="en-US"/>
              <a:t>10/22/2020</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grpSp>
        <p:nvGrpSpPr>
          <p:cNvPr id="158" name="line" descr="Line graphic"/>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10/22/2020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grpSp>
        <p:nvGrpSpPr>
          <p:cNvPr id="160" name="line" descr="Line graphic"/>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9AFE8FB1-0A7A-443E-AAF7-31D4FA1AA312}" type="datetimeFigureOut">
              <a:rPr lang="en-US"/>
              <a:t>10/22/2020</a:t>
            </a:fld>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grpSp>
        <p:nvGrpSpPr>
          <p:cNvPr id="156" name="line" descr="Line graphic"/>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AFE8FB1-0A7A-443E-AAF7-31D4FA1AA312}" type="datetimeFigureOut">
              <a:rPr lang="en-US"/>
              <a:t>10/22/2020</a:t>
            </a:fld>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9AFE8FB1-0A7A-443E-AAF7-31D4FA1AA312}" type="datetimeFigureOut">
              <a:rPr lang="en-US"/>
              <a:t>10/22/2020</a:t>
            </a:fld>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615" name="frame" descr="Box graphic"/>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10/22/2020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grpSp>
        <p:nvGrpSpPr>
          <p:cNvPr id="614" name="frame" descr="Box graphic"/>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10/22/2020</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9AFE8FB1-0A7A-443E-AAF7-31D4FA1AA312}" type="datetimeFigureOut">
              <a:rPr lang="en-US" smtClean="0"/>
              <a:pPr/>
              <a:t>10/22/2020</a:t>
            </a:fld>
            <a:endParaRPr lang="en-US" dirty="0"/>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an7.org/linux/man-pages/man3/" TargetMode="External"/><Relationship Id="rId2" Type="http://schemas.openxmlformats.org/officeDocument/2006/relationships/hyperlink" Target="https://man7.org/linux/man-pages/man2/"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Lab3 OS</a:t>
            </a:r>
          </a:p>
        </p:txBody>
      </p:sp>
      <p:sp>
        <p:nvSpPr>
          <p:cNvPr id="5" name="Rectangle 2">
            <a:extLst>
              <a:ext uri="{FF2B5EF4-FFF2-40B4-BE49-F238E27FC236}">
                <a16:creationId xmlns:a16="http://schemas.microsoft.com/office/drawing/2014/main" id="{5DA51FB8-8909-43C2-9588-832F1ADE2673}"/>
              </a:ext>
            </a:extLst>
          </p:cNvPr>
          <p:cNvSpPr>
            <a:spLocks noGrp="1" noChangeArrowheads="1"/>
          </p:cNvSpPr>
          <p:nvPr>
            <p:ph type="subTitle" idx="1"/>
          </p:nvPr>
        </p:nvSpPr>
        <p:spPr bwMode="auto">
          <a:xfrm>
            <a:off x="1522413" y="4890701"/>
            <a:ext cx="731519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Consolas (Headings)"/>
              </a:rPr>
              <a:t>File systems. System calls and library functions for working with files and directories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36D81-8C3D-421C-A5F3-7939D2CC91C6}"/>
              </a:ext>
            </a:extLst>
          </p:cNvPr>
          <p:cNvSpPr>
            <a:spLocks noGrp="1"/>
          </p:cNvSpPr>
          <p:nvPr>
            <p:ph type="title"/>
          </p:nvPr>
        </p:nvSpPr>
        <p:spPr/>
        <p:txBody>
          <a:bodyPr/>
          <a:lstStyle/>
          <a:p>
            <a:r>
              <a:rPr lang="en-US" dirty="0"/>
              <a:t>Function </a:t>
            </a:r>
            <a:r>
              <a:rPr lang="en-US" dirty="0" err="1"/>
              <a:t>lseek</a:t>
            </a:r>
            <a:endParaRPr lang="en-GB" dirty="0"/>
          </a:p>
        </p:txBody>
      </p:sp>
      <p:sp>
        <p:nvSpPr>
          <p:cNvPr id="3" name="Content Placeholder 2">
            <a:extLst>
              <a:ext uri="{FF2B5EF4-FFF2-40B4-BE49-F238E27FC236}">
                <a16:creationId xmlns:a16="http://schemas.microsoft.com/office/drawing/2014/main" id="{78F058CB-633F-4B70-B0C3-AF1C37AA36CB}"/>
              </a:ext>
            </a:extLst>
          </p:cNvPr>
          <p:cNvSpPr>
            <a:spLocks noGrp="1"/>
          </p:cNvSpPr>
          <p:nvPr>
            <p:ph idx="1"/>
          </p:nvPr>
        </p:nvSpPr>
        <p:spPr/>
        <p:txBody>
          <a:bodyPr/>
          <a:lstStyle/>
          <a:p>
            <a:r>
              <a:rPr lang="en-US" dirty="0"/>
              <a:t> Writing and reading operations to and from the file are done at a certain position in the file, considered the current position. </a:t>
            </a:r>
          </a:p>
          <a:p>
            <a:r>
              <a:rPr lang="en-US" dirty="0"/>
              <a:t> Each read operation, for example, will update the current position indicator by incrementing it by the number of bytes read. The current position indicator can also be set explicitly, using the </a:t>
            </a:r>
            <a:r>
              <a:rPr lang="en-US" dirty="0" err="1"/>
              <a:t>lseek</a:t>
            </a:r>
            <a:r>
              <a:rPr lang="en-US" dirty="0"/>
              <a:t> function:</a:t>
            </a:r>
          </a:p>
          <a:p>
            <a:endParaRPr lang="en-US" dirty="0"/>
          </a:p>
          <a:p>
            <a:endParaRPr lang="en-US" dirty="0"/>
          </a:p>
          <a:p>
            <a:r>
              <a:rPr lang="en-US" dirty="0"/>
              <a:t> The function positions the indicator at the </a:t>
            </a:r>
            <a:r>
              <a:rPr lang="en-US" b="1" i="1" dirty="0"/>
              <a:t>offset</a:t>
            </a:r>
            <a:r>
              <a:rPr lang="en-US" dirty="0"/>
              <a:t> shift in the file as it can be seen in the following slide.</a:t>
            </a:r>
          </a:p>
          <a:p>
            <a:pPr marL="0" indent="0">
              <a:buNone/>
            </a:pPr>
            <a:endParaRPr lang="en-GB" dirty="0"/>
          </a:p>
        </p:txBody>
      </p:sp>
      <p:pic>
        <p:nvPicPr>
          <p:cNvPr id="5" name="Picture 4">
            <a:extLst>
              <a:ext uri="{FF2B5EF4-FFF2-40B4-BE49-F238E27FC236}">
                <a16:creationId xmlns:a16="http://schemas.microsoft.com/office/drawing/2014/main" id="{3371F8F9-FD51-48C6-8A0C-9800737E1266}"/>
              </a:ext>
            </a:extLst>
          </p:cNvPr>
          <p:cNvPicPr>
            <a:picLocks noChangeAspect="1"/>
          </p:cNvPicPr>
          <p:nvPr/>
        </p:nvPicPr>
        <p:blipFill>
          <a:blip r:embed="rId2"/>
          <a:stretch>
            <a:fillRect/>
          </a:stretch>
        </p:blipFill>
        <p:spPr>
          <a:xfrm>
            <a:off x="3375024" y="3994905"/>
            <a:ext cx="5438775" cy="1000125"/>
          </a:xfrm>
          <a:prstGeom prst="rect">
            <a:avLst/>
          </a:prstGeom>
        </p:spPr>
      </p:pic>
    </p:spTree>
    <p:extLst>
      <p:ext uri="{BB962C8B-B14F-4D97-AF65-F5344CB8AC3E}">
        <p14:creationId xmlns:p14="http://schemas.microsoft.com/office/powerpoint/2010/main" val="2355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7611A-CF6E-48D0-96F2-71823279941B}"/>
              </a:ext>
            </a:extLst>
          </p:cNvPr>
          <p:cNvSpPr>
            <a:spLocks noGrp="1"/>
          </p:cNvSpPr>
          <p:nvPr>
            <p:ph type="title"/>
          </p:nvPr>
        </p:nvSpPr>
        <p:spPr/>
        <p:txBody>
          <a:bodyPr/>
          <a:lstStyle/>
          <a:p>
            <a:r>
              <a:rPr lang="en-US" dirty="0"/>
              <a:t>Function </a:t>
            </a:r>
            <a:r>
              <a:rPr lang="en-US" dirty="0" err="1"/>
              <a:t>lseek</a:t>
            </a:r>
            <a:r>
              <a:rPr lang="en-US" dirty="0"/>
              <a:t> parameters</a:t>
            </a:r>
            <a:endParaRPr lang="en-GB" dirty="0"/>
          </a:p>
        </p:txBody>
      </p:sp>
      <p:sp>
        <p:nvSpPr>
          <p:cNvPr id="3" name="Content Placeholder 2">
            <a:extLst>
              <a:ext uri="{FF2B5EF4-FFF2-40B4-BE49-F238E27FC236}">
                <a16:creationId xmlns:a16="http://schemas.microsoft.com/office/drawing/2014/main" id="{AE33E4C8-6544-4211-99E4-1C5833B29B56}"/>
              </a:ext>
            </a:extLst>
          </p:cNvPr>
          <p:cNvSpPr>
            <a:spLocks noGrp="1"/>
          </p:cNvSpPr>
          <p:nvPr>
            <p:ph idx="1"/>
          </p:nvPr>
        </p:nvSpPr>
        <p:spPr/>
        <p:txBody>
          <a:bodyPr/>
          <a:lstStyle/>
          <a:p>
            <a:r>
              <a:rPr lang="en-US" dirty="0"/>
              <a:t> if the parameter </a:t>
            </a:r>
            <a:r>
              <a:rPr lang="en-US" b="1" i="1" dirty="0"/>
              <a:t>pos</a:t>
            </a:r>
            <a:r>
              <a:rPr lang="en-US" dirty="0"/>
              <a:t> has the value SEEK_SET, the positioning is done relative to the beginning of the file.</a:t>
            </a:r>
          </a:p>
          <a:p>
            <a:r>
              <a:rPr lang="en-US" dirty="0"/>
              <a:t> if the parameter </a:t>
            </a:r>
            <a:r>
              <a:rPr lang="en-US" b="1" i="1" dirty="0"/>
              <a:t>pos</a:t>
            </a:r>
            <a:r>
              <a:rPr lang="en-US" dirty="0"/>
              <a:t> has the value SEEK_CUR, the positioning is done relative to the current position.</a:t>
            </a:r>
          </a:p>
          <a:p>
            <a:r>
              <a:rPr lang="en-US" dirty="0"/>
              <a:t> if the parameter </a:t>
            </a:r>
            <a:r>
              <a:rPr lang="en-US" b="1" i="1" dirty="0"/>
              <a:t>pos</a:t>
            </a:r>
            <a:r>
              <a:rPr lang="en-US" dirty="0"/>
              <a:t> has the value SEEK_END, the positioning is relative to the end of the file</a:t>
            </a:r>
          </a:p>
          <a:p>
            <a:r>
              <a:rPr lang="en-US" dirty="0"/>
              <a:t> The offset parameter can also take negative values ​​and represents the displacement, calculated in bytes.</a:t>
            </a:r>
          </a:p>
          <a:p>
            <a:r>
              <a:rPr lang="en-US" dirty="0"/>
              <a:t> In case of error, the function returns -1.</a:t>
            </a:r>
            <a:endParaRPr lang="en-GB" dirty="0"/>
          </a:p>
        </p:txBody>
      </p:sp>
    </p:spTree>
    <p:extLst>
      <p:ext uri="{BB962C8B-B14F-4D97-AF65-F5344CB8AC3E}">
        <p14:creationId xmlns:p14="http://schemas.microsoft.com/office/powerpoint/2010/main" val="195453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664E0-5324-4FAB-9F1A-144253B367AE}"/>
              </a:ext>
            </a:extLst>
          </p:cNvPr>
          <p:cNvSpPr>
            <a:spLocks noGrp="1"/>
          </p:cNvSpPr>
          <p:nvPr>
            <p:ph type="title"/>
          </p:nvPr>
        </p:nvSpPr>
        <p:spPr/>
        <p:txBody>
          <a:bodyPr/>
          <a:lstStyle/>
          <a:p>
            <a:r>
              <a:rPr lang="en-US" dirty="0"/>
              <a:t>Other functions</a:t>
            </a:r>
            <a:endParaRPr lang="en-GB" dirty="0"/>
          </a:p>
        </p:txBody>
      </p:sp>
      <p:sp>
        <p:nvSpPr>
          <p:cNvPr id="3" name="Content Placeholder 2">
            <a:extLst>
              <a:ext uri="{FF2B5EF4-FFF2-40B4-BE49-F238E27FC236}">
                <a16:creationId xmlns:a16="http://schemas.microsoft.com/office/drawing/2014/main" id="{C52301A6-BD2D-40A2-B754-C8A7C6B7163E}"/>
              </a:ext>
            </a:extLst>
          </p:cNvPr>
          <p:cNvSpPr>
            <a:spLocks noGrp="1"/>
          </p:cNvSpPr>
          <p:nvPr>
            <p:ph idx="1"/>
          </p:nvPr>
        </p:nvSpPr>
        <p:spPr/>
        <p:txBody>
          <a:bodyPr>
            <a:normAutofit fontScale="92500" lnSpcReduction="10000"/>
          </a:bodyPr>
          <a:lstStyle/>
          <a:p>
            <a:r>
              <a:rPr lang="en-US" dirty="0"/>
              <a:t> Make directory</a:t>
            </a:r>
          </a:p>
          <a:p>
            <a:endParaRPr lang="en-US" dirty="0"/>
          </a:p>
          <a:p>
            <a:endParaRPr lang="en-US" dirty="0"/>
          </a:p>
          <a:p>
            <a:r>
              <a:rPr lang="en-US" dirty="0"/>
              <a:t> Remove directory</a:t>
            </a:r>
          </a:p>
          <a:p>
            <a:endParaRPr lang="en-US" dirty="0"/>
          </a:p>
          <a:p>
            <a:endParaRPr lang="en-US" dirty="0"/>
          </a:p>
          <a:p>
            <a:pPr marL="0" indent="0">
              <a:buNone/>
            </a:pPr>
            <a:r>
              <a:rPr lang="en-US" b="1" u="sng" dirty="0"/>
              <a:t>Note</a:t>
            </a:r>
            <a:r>
              <a:rPr lang="en-US" dirty="0"/>
              <a:t>: When using a system function, it is very important to test the value returned by it. If the function call ended in error, the program must recognize this case and act accordingly, for example by printing an error message and possibly ending the execution.</a:t>
            </a:r>
            <a:endParaRPr lang="en-GB" dirty="0"/>
          </a:p>
        </p:txBody>
      </p:sp>
      <p:pic>
        <p:nvPicPr>
          <p:cNvPr id="4" name="Picture 3">
            <a:extLst>
              <a:ext uri="{FF2B5EF4-FFF2-40B4-BE49-F238E27FC236}">
                <a16:creationId xmlns:a16="http://schemas.microsoft.com/office/drawing/2014/main" id="{4E0383BA-1433-4DBF-B74F-F54C5EDF23C7}"/>
              </a:ext>
            </a:extLst>
          </p:cNvPr>
          <p:cNvPicPr>
            <a:picLocks noChangeAspect="1"/>
          </p:cNvPicPr>
          <p:nvPr/>
        </p:nvPicPr>
        <p:blipFill>
          <a:blip r:embed="rId2"/>
          <a:stretch>
            <a:fillRect/>
          </a:stretch>
        </p:blipFill>
        <p:spPr>
          <a:xfrm>
            <a:off x="3417886" y="2366963"/>
            <a:ext cx="5353050" cy="981075"/>
          </a:xfrm>
          <a:prstGeom prst="rect">
            <a:avLst/>
          </a:prstGeom>
        </p:spPr>
      </p:pic>
      <p:pic>
        <p:nvPicPr>
          <p:cNvPr id="5" name="Picture 4">
            <a:extLst>
              <a:ext uri="{FF2B5EF4-FFF2-40B4-BE49-F238E27FC236}">
                <a16:creationId xmlns:a16="http://schemas.microsoft.com/office/drawing/2014/main" id="{D173872B-2905-4FC9-A8EE-48789878F1C7}"/>
              </a:ext>
            </a:extLst>
          </p:cNvPr>
          <p:cNvPicPr>
            <a:picLocks noChangeAspect="1"/>
          </p:cNvPicPr>
          <p:nvPr/>
        </p:nvPicPr>
        <p:blipFill>
          <a:blip r:embed="rId3"/>
          <a:stretch>
            <a:fillRect/>
          </a:stretch>
        </p:blipFill>
        <p:spPr>
          <a:xfrm>
            <a:off x="4175124" y="3810000"/>
            <a:ext cx="3838575" cy="819150"/>
          </a:xfrm>
          <a:prstGeom prst="rect">
            <a:avLst/>
          </a:prstGeom>
        </p:spPr>
      </p:pic>
    </p:spTree>
    <p:extLst>
      <p:ext uri="{BB962C8B-B14F-4D97-AF65-F5344CB8AC3E}">
        <p14:creationId xmlns:p14="http://schemas.microsoft.com/office/powerpoint/2010/main" val="248888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1CB1-5121-47D6-BF38-C4774E67DDD7}"/>
              </a:ext>
            </a:extLst>
          </p:cNvPr>
          <p:cNvSpPr>
            <a:spLocks noGrp="1"/>
          </p:cNvSpPr>
          <p:nvPr>
            <p:ph type="title"/>
          </p:nvPr>
        </p:nvSpPr>
        <p:spPr/>
        <p:txBody>
          <a:bodyPr/>
          <a:lstStyle/>
          <a:p>
            <a:r>
              <a:rPr lang="en-US" dirty="0"/>
              <a:t>Library functions</a:t>
            </a:r>
            <a:endParaRPr lang="en-GB" dirty="0"/>
          </a:p>
        </p:txBody>
      </p:sp>
      <p:sp>
        <p:nvSpPr>
          <p:cNvPr id="3" name="Content Placeholder 2">
            <a:extLst>
              <a:ext uri="{FF2B5EF4-FFF2-40B4-BE49-F238E27FC236}">
                <a16:creationId xmlns:a16="http://schemas.microsoft.com/office/drawing/2014/main" id="{F8780FA4-3F74-4633-B832-1BBF86F53903}"/>
              </a:ext>
            </a:extLst>
          </p:cNvPr>
          <p:cNvSpPr>
            <a:spLocks noGrp="1"/>
          </p:cNvSpPr>
          <p:nvPr>
            <p:ph idx="1"/>
          </p:nvPr>
        </p:nvSpPr>
        <p:spPr>
          <a:xfrm>
            <a:off x="1522411" y="1560250"/>
            <a:ext cx="9144000" cy="5221550"/>
          </a:xfrm>
        </p:spPr>
        <p:txBody>
          <a:bodyPr>
            <a:normAutofit/>
          </a:bodyPr>
          <a:lstStyle/>
          <a:p>
            <a:r>
              <a:rPr lang="en-US" sz="2100" dirty="0"/>
              <a:t> In the standard C library there are several functions for managing files. They use a descriptor represented by a data structure, FILE, to identify files.</a:t>
            </a:r>
          </a:p>
          <a:p>
            <a:r>
              <a:rPr lang="en-GB" sz="2100" dirty="0"/>
              <a:t> Opening a file:</a:t>
            </a:r>
          </a:p>
          <a:p>
            <a:endParaRPr lang="en-GB" sz="2100" dirty="0"/>
          </a:p>
          <a:p>
            <a:endParaRPr lang="en-GB" sz="2100" dirty="0"/>
          </a:p>
          <a:p>
            <a:r>
              <a:rPr lang="en-GB" sz="2100" dirty="0"/>
              <a:t> </a:t>
            </a:r>
            <a:r>
              <a:rPr lang="en-US" sz="2100" dirty="0"/>
              <a:t>The function opens the file indicated by </a:t>
            </a:r>
            <a:r>
              <a:rPr lang="en-US" sz="2100" b="1" i="1" dirty="0"/>
              <a:t>pathname</a:t>
            </a:r>
            <a:r>
              <a:rPr lang="en-US" sz="2100" dirty="0"/>
              <a:t>, creates a FILE structure containing information about the file and returns a pointer to it. This pointer will be the element that can still be used to access the file. The </a:t>
            </a:r>
            <a:r>
              <a:rPr lang="en-US" sz="2100" b="1" i="1" dirty="0"/>
              <a:t>mode</a:t>
            </a:r>
            <a:r>
              <a:rPr lang="en-US" sz="2100" dirty="0"/>
              <a:t> parameter is a string that indicates how to open the file. "r" means read opening; "w" means write opening. The file type can also be specified: "t" for text file, "b" for binary file. The options can be combined, for example in the form "r + t".</a:t>
            </a:r>
          </a:p>
          <a:p>
            <a:r>
              <a:rPr lang="en-US" sz="2100" dirty="0"/>
              <a:t> Closing the file is done with close where stream is the pointer to the FILE structure obtained when opening the file.</a:t>
            </a:r>
          </a:p>
          <a:p>
            <a:endParaRPr lang="en-US" sz="2100" dirty="0"/>
          </a:p>
          <a:p>
            <a:endParaRPr lang="en-GB" sz="2100" dirty="0"/>
          </a:p>
        </p:txBody>
      </p:sp>
      <p:pic>
        <p:nvPicPr>
          <p:cNvPr id="4" name="Picture 3">
            <a:extLst>
              <a:ext uri="{FF2B5EF4-FFF2-40B4-BE49-F238E27FC236}">
                <a16:creationId xmlns:a16="http://schemas.microsoft.com/office/drawing/2014/main" id="{0400F0E3-460E-4D0F-A7AC-C5A6151DC1C3}"/>
              </a:ext>
            </a:extLst>
          </p:cNvPr>
          <p:cNvPicPr>
            <a:picLocks noChangeAspect="1"/>
          </p:cNvPicPr>
          <p:nvPr/>
        </p:nvPicPr>
        <p:blipFill>
          <a:blip r:embed="rId2"/>
          <a:stretch>
            <a:fillRect/>
          </a:stretch>
        </p:blipFill>
        <p:spPr>
          <a:xfrm>
            <a:off x="3732212" y="2203952"/>
            <a:ext cx="6172200" cy="857250"/>
          </a:xfrm>
          <a:prstGeom prst="rect">
            <a:avLst/>
          </a:prstGeom>
        </p:spPr>
      </p:pic>
      <p:pic>
        <p:nvPicPr>
          <p:cNvPr id="5" name="Picture 4">
            <a:extLst>
              <a:ext uri="{FF2B5EF4-FFF2-40B4-BE49-F238E27FC236}">
                <a16:creationId xmlns:a16="http://schemas.microsoft.com/office/drawing/2014/main" id="{222F8D60-D8B6-41B8-92C7-5359E55F5083}"/>
              </a:ext>
            </a:extLst>
          </p:cNvPr>
          <p:cNvPicPr>
            <a:picLocks noChangeAspect="1"/>
          </p:cNvPicPr>
          <p:nvPr/>
        </p:nvPicPr>
        <p:blipFill>
          <a:blip r:embed="rId3"/>
          <a:stretch>
            <a:fillRect/>
          </a:stretch>
        </p:blipFill>
        <p:spPr>
          <a:xfrm>
            <a:off x="4927598" y="3108041"/>
            <a:ext cx="2333625" cy="819150"/>
          </a:xfrm>
          <a:prstGeom prst="rect">
            <a:avLst/>
          </a:prstGeom>
        </p:spPr>
      </p:pic>
    </p:spTree>
    <p:extLst>
      <p:ext uri="{BB962C8B-B14F-4D97-AF65-F5344CB8AC3E}">
        <p14:creationId xmlns:p14="http://schemas.microsoft.com/office/powerpoint/2010/main" val="226636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B7C4-D35D-4572-B08D-9C6D1C98BC48}"/>
              </a:ext>
            </a:extLst>
          </p:cNvPr>
          <p:cNvSpPr>
            <a:spLocks noGrp="1"/>
          </p:cNvSpPr>
          <p:nvPr>
            <p:ph type="title"/>
          </p:nvPr>
        </p:nvSpPr>
        <p:spPr/>
        <p:txBody>
          <a:bodyPr/>
          <a:lstStyle/>
          <a:p>
            <a:r>
              <a:rPr lang="en-GB" dirty="0"/>
              <a:t>File operations</a:t>
            </a:r>
          </a:p>
        </p:txBody>
      </p:sp>
      <p:sp>
        <p:nvSpPr>
          <p:cNvPr id="3" name="Content Placeholder 2">
            <a:extLst>
              <a:ext uri="{FF2B5EF4-FFF2-40B4-BE49-F238E27FC236}">
                <a16:creationId xmlns:a16="http://schemas.microsoft.com/office/drawing/2014/main" id="{FBD72004-4DF9-42E2-A54A-BD18881B6361}"/>
              </a:ext>
            </a:extLst>
          </p:cNvPr>
          <p:cNvSpPr>
            <a:spLocks noGrp="1"/>
          </p:cNvSpPr>
          <p:nvPr>
            <p:ph idx="1"/>
          </p:nvPr>
        </p:nvSpPr>
        <p:spPr>
          <a:xfrm>
            <a:off x="1522414" y="1981200"/>
            <a:ext cx="9144000" cy="4267200"/>
          </a:xfrm>
        </p:spPr>
        <p:txBody>
          <a:bodyPr/>
          <a:lstStyle/>
          <a:p>
            <a:r>
              <a:rPr lang="en-US" dirty="0"/>
              <a:t> formatting file writing; the string that specifies the format is similar to the one in the </a:t>
            </a:r>
            <a:r>
              <a:rPr lang="en-US" dirty="0" err="1"/>
              <a:t>printf</a:t>
            </a:r>
            <a:r>
              <a:rPr lang="en-US" dirty="0"/>
              <a:t> statement.</a:t>
            </a:r>
          </a:p>
          <a:p>
            <a:endParaRPr lang="en-US" dirty="0"/>
          </a:p>
          <a:p>
            <a:endParaRPr lang="en-US" dirty="0"/>
          </a:p>
          <a:p>
            <a:r>
              <a:rPr lang="en-US" dirty="0"/>
              <a:t> read from file, like the </a:t>
            </a:r>
            <a:r>
              <a:rPr lang="en-US" dirty="0" err="1"/>
              <a:t>scanf</a:t>
            </a:r>
            <a:r>
              <a:rPr lang="en-US" dirty="0"/>
              <a:t> function.</a:t>
            </a:r>
            <a:endParaRPr lang="en-GB" dirty="0"/>
          </a:p>
        </p:txBody>
      </p:sp>
      <p:pic>
        <p:nvPicPr>
          <p:cNvPr id="6" name="Picture 5">
            <a:extLst>
              <a:ext uri="{FF2B5EF4-FFF2-40B4-BE49-F238E27FC236}">
                <a16:creationId xmlns:a16="http://schemas.microsoft.com/office/drawing/2014/main" id="{E388441A-19FF-4BA0-89B8-5440CF578E57}"/>
              </a:ext>
            </a:extLst>
          </p:cNvPr>
          <p:cNvPicPr>
            <a:picLocks noChangeAspect="1"/>
          </p:cNvPicPr>
          <p:nvPr/>
        </p:nvPicPr>
        <p:blipFill>
          <a:blip r:embed="rId2"/>
          <a:stretch>
            <a:fillRect/>
          </a:stretch>
        </p:blipFill>
        <p:spPr>
          <a:xfrm>
            <a:off x="3070224" y="2743200"/>
            <a:ext cx="6048375" cy="1000125"/>
          </a:xfrm>
          <a:prstGeom prst="rect">
            <a:avLst/>
          </a:prstGeom>
        </p:spPr>
      </p:pic>
      <p:pic>
        <p:nvPicPr>
          <p:cNvPr id="8" name="Picture 7">
            <a:extLst>
              <a:ext uri="{FF2B5EF4-FFF2-40B4-BE49-F238E27FC236}">
                <a16:creationId xmlns:a16="http://schemas.microsoft.com/office/drawing/2014/main" id="{7A1C55C6-4243-4F88-9B99-58DCE5A8F1D6}"/>
              </a:ext>
            </a:extLst>
          </p:cNvPr>
          <p:cNvPicPr>
            <a:picLocks noChangeAspect="1"/>
          </p:cNvPicPr>
          <p:nvPr/>
        </p:nvPicPr>
        <p:blipFill>
          <a:blip r:embed="rId3"/>
          <a:stretch>
            <a:fillRect/>
          </a:stretch>
        </p:blipFill>
        <p:spPr>
          <a:xfrm>
            <a:off x="3194048" y="4724400"/>
            <a:ext cx="5800725" cy="971550"/>
          </a:xfrm>
          <a:prstGeom prst="rect">
            <a:avLst/>
          </a:prstGeom>
        </p:spPr>
      </p:pic>
    </p:spTree>
    <p:extLst>
      <p:ext uri="{BB962C8B-B14F-4D97-AF65-F5344CB8AC3E}">
        <p14:creationId xmlns:p14="http://schemas.microsoft.com/office/powerpoint/2010/main" val="122154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F0D19-692C-4011-84E2-DA368FF41B2C}"/>
              </a:ext>
            </a:extLst>
          </p:cNvPr>
          <p:cNvSpPr>
            <a:spLocks noGrp="1"/>
          </p:cNvSpPr>
          <p:nvPr>
            <p:ph type="title"/>
          </p:nvPr>
        </p:nvSpPr>
        <p:spPr/>
        <p:txBody>
          <a:bodyPr/>
          <a:lstStyle/>
          <a:p>
            <a:r>
              <a:rPr lang="en-GB" dirty="0"/>
              <a:t>File operations</a:t>
            </a:r>
          </a:p>
        </p:txBody>
      </p:sp>
      <p:sp>
        <p:nvSpPr>
          <p:cNvPr id="3" name="Content Placeholder 2">
            <a:extLst>
              <a:ext uri="{FF2B5EF4-FFF2-40B4-BE49-F238E27FC236}">
                <a16:creationId xmlns:a16="http://schemas.microsoft.com/office/drawing/2014/main" id="{EB9933F3-6671-424F-A67D-EC3E8E7597C2}"/>
              </a:ext>
            </a:extLst>
          </p:cNvPr>
          <p:cNvSpPr>
            <a:spLocks noGrp="1"/>
          </p:cNvSpPr>
          <p:nvPr>
            <p:ph idx="1"/>
          </p:nvPr>
        </p:nvSpPr>
        <p:spPr>
          <a:xfrm>
            <a:off x="1522414" y="1905000"/>
            <a:ext cx="9144000" cy="4678362"/>
          </a:xfrm>
        </p:spPr>
        <p:txBody>
          <a:bodyPr>
            <a:normAutofit fontScale="92500"/>
          </a:bodyPr>
          <a:lstStyle/>
          <a:p>
            <a:r>
              <a:rPr lang="en-US" sz="2200" dirty="0"/>
              <a:t> Reads from the file indicated by the stream several </a:t>
            </a:r>
            <a:r>
              <a:rPr lang="en-US" sz="2200" dirty="0" err="1"/>
              <a:t>nmemb</a:t>
            </a:r>
            <a:r>
              <a:rPr lang="en-US" sz="2200" dirty="0"/>
              <a:t> elements, each of size </a:t>
            </a:r>
            <a:r>
              <a:rPr lang="en-US" sz="2200" dirty="0" err="1"/>
              <a:t>size</a:t>
            </a:r>
            <a:r>
              <a:rPr lang="en-US" sz="2200" dirty="0"/>
              <a:t>, and puts them in the memory area indicated by </a:t>
            </a:r>
            <a:r>
              <a:rPr lang="en-US" sz="2200" dirty="0" err="1"/>
              <a:t>ptr</a:t>
            </a:r>
            <a:r>
              <a:rPr lang="en-US" sz="2200" dirty="0"/>
              <a:t>.</a:t>
            </a:r>
          </a:p>
          <a:p>
            <a:endParaRPr lang="en-US" sz="2200" dirty="0"/>
          </a:p>
          <a:p>
            <a:endParaRPr lang="en-US" sz="2200" dirty="0"/>
          </a:p>
          <a:p>
            <a:endParaRPr lang="en-US" sz="2200" dirty="0"/>
          </a:p>
          <a:p>
            <a:r>
              <a:rPr lang="en-US" sz="2200" dirty="0"/>
              <a:t> Write in the file indicated by the stream several </a:t>
            </a:r>
            <a:r>
              <a:rPr lang="en-US" sz="2200" dirty="0" err="1"/>
              <a:t>nmemb</a:t>
            </a:r>
            <a:r>
              <a:rPr lang="en-US" sz="2200" dirty="0"/>
              <a:t> elements, each of size </a:t>
            </a:r>
            <a:r>
              <a:rPr lang="en-US" sz="2200" dirty="0" err="1"/>
              <a:t>size</a:t>
            </a:r>
            <a:r>
              <a:rPr lang="en-US" sz="2200" dirty="0"/>
              <a:t>, which it takes from the memory area indicated by </a:t>
            </a:r>
            <a:r>
              <a:rPr lang="en-US" sz="2200" dirty="0" err="1"/>
              <a:t>ptr</a:t>
            </a:r>
            <a:r>
              <a:rPr lang="en-US" sz="2200" dirty="0"/>
              <a:t>.</a:t>
            </a:r>
          </a:p>
          <a:p>
            <a:r>
              <a:rPr lang="en-US" sz="2200" dirty="0"/>
              <a:t> Refer to the man pages corresponding to the system calls and library functions discussed, as well as their related functions. System calls are handled in section 2 of the Unix manual, and library functions in section 3, click on the html.</a:t>
            </a:r>
          </a:p>
          <a:p>
            <a:pPr marL="0" indent="0">
              <a:buNone/>
            </a:pPr>
            <a:r>
              <a:rPr lang="en-GB" sz="2200" dirty="0">
                <a:hlinkClick r:id="rId2"/>
              </a:rPr>
              <a:t>https://man7.org/linux/man-pages/man2/</a:t>
            </a:r>
            <a:r>
              <a:rPr lang="en-GB" sz="2200" dirty="0"/>
              <a:t> </a:t>
            </a:r>
            <a:r>
              <a:rPr lang="en-GB" sz="2200" dirty="0">
                <a:hlinkClick r:id="rId3"/>
              </a:rPr>
              <a:t>https://man7.org/linux/man-pages/man3/</a:t>
            </a:r>
            <a:r>
              <a:rPr lang="en-GB" sz="2200" dirty="0"/>
              <a:t> </a:t>
            </a:r>
          </a:p>
        </p:txBody>
      </p:sp>
      <p:pic>
        <p:nvPicPr>
          <p:cNvPr id="4" name="Picture 3">
            <a:extLst>
              <a:ext uri="{FF2B5EF4-FFF2-40B4-BE49-F238E27FC236}">
                <a16:creationId xmlns:a16="http://schemas.microsoft.com/office/drawing/2014/main" id="{9499B5E5-DE1A-439A-AFB3-500542B0843E}"/>
              </a:ext>
            </a:extLst>
          </p:cNvPr>
          <p:cNvPicPr>
            <a:picLocks noChangeAspect="1"/>
          </p:cNvPicPr>
          <p:nvPr/>
        </p:nvPicPr>
        <p:blipFill>
          <a:blip r:embed="rId4"/>
          <a:stretch>
            <a:fillRect/>
          </a:stretch>
        </p:blipFill>
        <p:spPr>
          <a:xfrm>
            <a:off x="2279649" y="2514600"/>
            <a:ext cx="7629525" cy="1543050"/>
          </a:xfrm>
          <a:prstGeom prst="rect">
            <a:avLst/>
          </a:prstGeom>
        </p:spPr>
      </p:pic>
    </p:spTree>
    <p:extLst>
      <p:ext uri="{BB962C8B-B14F-4D97-AF65-F5344CB8AC3E}">
        <p14:creationId xmlns:p14="http://schemas.microsoft.com/office/powerpoint/2010/main" val="336626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CD5E9-7466-4691-8AA0-0FAB0816C8EE}"/>
              </a:ext>
            </a:extLst>
          </p:cNvPr>
          <p:cNvSpPr>
            <a:spLocks noGrp="1"/>
          </p:cNvSpPr>
          <p:nvPr>
            <p:ph type="title"/>
          </p:nvPr>
        </p:nvSpPr>
        <p:spPr/>
        <p:txBody>
          <a:bodyPr/>
          <a:lstStyle/>
          <a:p>
            <a:r>
              <a:rPr lang="en-GB" dirty="0"/>
              <a:t>Working with directories</a:t>
            </a:r>
          </a:p>
        </p:txBody>
      </p:sp>
      <p:sp>
        <p:nvSpPr>
          <p:cNvPr id="3" name="Content Placeholder 2">
            <a:extLst>
              <a:ext uri="{FF2B5EF4-FFF2-40B4-BE49-F238E27FC236}">
                <a16:creationId xmlns:a16="http://schemas.microsoft.com/office/drawing/2014/main" id="{58781D4D-9066-4663-8B0E-139C3D48B38C}"/>
              </a:ext>
            </a:extLst>
          </p:cNvPr>
          <p:cNvSpPr>
            <a:spLocks noGrp="1"/>
          </p:cNvSpPr>
          <p:nvPr>
            <p:ph idx="1"/>
          </p:nvPr>
        </p:nvSpPr>
        <p:spPr/>
        <p:txBody>
          <a:bodyPr>
            <a:normAutofit fontScale="92500" lnSpcReduction="10000"/>
          </a:bodyPr>
          <a:lstStyle/>
          <a:p>
            <a:r>
              <a:rPr lang="en-US" dirty="0"/>
              <a:t> The access to the information stored in the directories is made with the help of special functions, with the help of which the names of the contained files can be found and information about them (size, date of creation, related rights, etc.).</a:t>
            </a:r>
          </a:p>
          <a:p>
            <a:r>
              <a:rPr lang="en-US" dirty="0"/>
              <a:t> If in terms of file management common aspects could be encountered in the cases of DOS and UNIX operating systems, the way in which the directories are exploited (from the programmer's perspective) differs substantially.</a:t>
            </a:r>
          </a:p>
          <a:p>
            <a:r>
              <a:rPr lang="en-US" dirty="0"/>
              <a:t>Managing directories in MS-DOS (Windows)</a:t>
            </a:r>
          </a:p>
          <a:p>
            <a:r>
              <a:rPr lang="en-US" dirty="0"/>
              <a:t> </a:t>
            </a:r>
            <a:r>
              <a:rPr lang="en-US" dirty="0" err="1"/>
              <a:t>Findfirst</a:t>
            </a:r>
            <a:r>
              <a:rPr lang="en-US" dirty="0"/>
              <a:t> and </a:t>
            </a:r>
            <a:r>
              <a:rPr lang="en-US" dirty="0" err="1"/>
              <a:t>findnext</a:t>
            </a:r>
            <a:r>
              <a:rPr lang="en-US" dirty="0"/>
              <a:t> functions</a:t>
            </a:r>
          </a:p>
          <a:p>
            <a:r>
              <a:rPr lang="en-US" dirty="0"/>
              <a:t>These functions use as an intermediary a data structure called struct </a:t>
            </a:r>
            <a:r>
              <a:rPr lang="en-US" dirty="0" err="1"/>
              <a:t>ffblk</a:t>
            </a:r>
            <a:r>
              <a:rPr lang="en-US" dirty="0"/>
              <a:t>, which contains information about a specific file:</a:t>
            </a:r>
          </a:p>
          <a:p>
            <a:endParaRPr lang="en-GB" dirty="0"/>
          </a:p>
        </p:txBody>
      </p:sp>
    </p:spTree>
    <p:extLst>
      <p:ext uri="{BB962C8B-B14F-4D97-AF65-F5344CB8AC3E}">
        <p14:creationId xmlns:p14="http://schemas.microsoft.com/office/powerpoint/2010/main" val="304370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66DE2-4041-4074-B2B8-A659DB98C4D3}"/>
              </a:ext>
            </a:extLst>
          </p:cNvPr>
          <p:cNvSpPr>
            <a:spLocks noGrp="1"/>
          </p:cNvSpPr>
          <p:nvPr>
            <p:ph type="title"/>
          </p:nvPr>
        </p:nvSpPr>
        <p:spPr/>
        <p:txBody>
          <a:bodyPr/>
          <a:lstStyle/>
          <a:p>
            <a:r>
              <a:rPr lang="en-US" dirty="0" err="1"/>
              <a:t>Findfirst</a:t>
            </a:r>
            <a:r>
              <a:rPr lang="en-US" dirty="0"/>
              <a:t>, </a:t>
            </a:r>
            <a:r>
              <a:rPr lang="en-US" dirty="0" err="1"/>
              <a:t>findnext</a:t>
            </a:r>
            <a:r>
              <a:rPr lang="en-US" dirty="0"/>
              <a:t> functions and </a:t>
            </a:r>
            <a:r>
              <a:rPr lang="en-US" dirty="0" err="1"/>
              <a:t>ffblk</a:t>
            </a:r>
            <a:endParaRPr lang="en-GB" dirty="0"/>
          </a:p>
        </p:txBody>
      </p:sp>
      <p:sp>
        <p:nvSpPr>
          <p:cNvPr id="3" name="Content Placeholder 2">
            <a:extLst>
              <a:ext uri="{FF2B5EF4-FFF2-40B4-BE49-F238E27FC236}">
                <a16:creationId xmlns:a16="http://schemas.microsoft.com/office/drawing/2014/main" id="{ECECD093-B16B-40B4-A506-6010B8653315}"/>
              </a:ext>
            </a:extLst>
          </p:cNvPr>
          <p:cNvSpPr>
            <a:spLocks noGrp="1"/>
          </p:cNvSpPr>
          <p:nvPr>
            <p:ph idx="1"/>
          </p:nvPr>
        </p:nvSpPr>
        <p:spPr/>
        <p:txBody>
          <a:bodyPr>
            <a:normAutofit/>
          </a:bodyPr>
          <a:lstStyle/>
          <a:p>
            <a:pPr marL="0" indent="0">
              <a:buNone/>
            </a:pPr>
            <a:r>
              <a:rPr lang="en-US" sz="2000" dirty="0"/>
              <a:t> These functions use as an intermediary a data structure called struct </a:t>
            </a:r>
            <a:r>
              <a:rPr lang="en-US" sz="2000" dirty="0" err="1"/>
              <a:t>ffblk</a:t>
            </a:r>
            <a:r>
              <a:rPr lang="en-US" sz="2000" dirty="0"/>
              <a:t>, which contains information about a specific file:</a:t>
            </a:r>
          </a:p>
          <a:p>
            <a:pPr marL="0" indent="0">
              <a:buNone/>
            </a:pPr>
            <a:r>
              <a:rPr lang="en-US" sz="2000" dirty="0"/>
              <a:t>struct </a:t>
            </a:r>
            <a:r>
              <a:rPr lang="en-US" sz="2000" dirty="0" err="1"/>
              <a:t>ffblk</a:t>
            </a:r>
            <a:r>
              <a:rPr lang="en-US" sz="2000" dirty="0"/>
              <a:t> {</a:t>
            </a:r>
          </a:p>
          <a:p>
            <a:pPr marL="0" indent="0">
              <a:buNone/>
            </a:pPr>
            <a:r>
              <a:rPr lang="en-US" sz="2000" dirty="0"/>
              <a:t>    char </a:t>
            </a:r>
            <a:r>
              <a:rPr lang="en-US" sz="2000" dirty="0" err="1"/>
              <a:t>ff_reserved</a:t>
            </a:r>
            <a:r>
              <a:rPr lang="en-US" sz="2000" dirty="0"/>
              <a:t>[21];</a:t>
            </a:r>
          </a:p>
          <a:p>
            <a:pPr marL="0" indent="0">
              <a:buNone/>
            </a:pPr>
            <a:r>
              <a:rPr lang="en-US" sz="2000" dirty="0"/>
              <a:t>    char </a:t>
            </a:r>
            <a:r>
              <a:rPr lang="en-US" sz="2000" dirty="0" err="1"/>
              <a:t>ff_attrib</a:t>
            </a:r>
            <a:r>
              <a:rPr lang="en-US" sz="2000" dirty="0"/>
              <a:t>; /*file attributes*/</a:t>
            </a:r>
          </a:p>
          <a:p>
            <a:pPr marL="0" indent="0">
              <a:buNone/>
            </a:pPr>
            <a:r>
              <a:rPr lang="en-US" sz="2000" dirty="0"/>
              <a:t>    int </a:t>
            </a:r>
            <a:r>
              <a:rPr lang="en-US" sz="2000" dirty="0" err="1"/>
              <a:t>ff_ftime</a:t>
            </a:r>
            <a:r>
              <a:rPr lang="en-US" sz="2000" dirty="0"/>
              <a:t>; /*time of creation*/</a:t>
            </a:r>
          </a:p>
          <a:p>
            <a:pPr marL="0" indent="0">
              <a:buNone/>
            </a:pPr>
            <a:r>
              <a:rPr lang="en-US" sz="2000" dirty="0"/>
              <a:t>    int </a:t>
            </a:r>
            <a:r>
              <a:rPr lang="en-US" sz="2000" dirty="0" err="1"/>
              <a:t>ff_fdate</a:t>
            </a:r>
            <a:r>
              <a:rPr lang="en-US" sz="2000" dirty="0"/>
              <a:t>; /*date of creation*/</a:t>
            </a:r>
          </a:p>
          <a:p>
            <a:pPr marL="0" indent="0">
              <a:buNone/>
            </a:pPr>
            <a:r>
              <a:rPr lang="en-US" sz="2000" dirty="0"/>
              <a:t>    long </a:t>
            </a:r>
            <a:r>
              <a:rPr lang="en-US" sz="2000" dirty="0" err="1"/>
              <a:t>ff_fsize</a:t>
            </a:r>
            <a:r>
              <a:rPr lang="en-US" sz="2000" dirty="0"/>
              <a:t>; /*size of file, in bytes*/</a:t>
            </a:r>
          </a:p>
          <a:p>
            <a:pPr marL="0" indent="0">
              <a:buNone/>
            </a:pPr>
            <a:r>
              <a:rPr lang="en-US" sz="2000" dirty="0"/>
              <a:t>    char </a:t>
            </a:r>
            <a:r>
              <a:rPr lang="en-US" sz="2000" dirty="0" err="1"/>
              <a:t>ff_fname</a:t>
            </a:r>
            <a:r>
              <a:rPr lang="en-US" sz="2000" dirty="0"/>
              <a:t>[13]; /*name of file and extension (and a dot)*/}</a:t>
            </a:r>
            <a:r>
              <a:rPr lang="en-US" dirty="0"/>
              <a:t> </a:t>
            </a:r>
          </a:p>
          <a:p>
            <a:endParaRPr lang="en-GB" dirty="0"/>
          </a:p>
        </p:txBody>
      </p:sp>
    </p:spTree>
    <p:extLst>
      <p:ext uri="{BB962C8B-B14F-4D97-AF65-F5344CB8AC3E}">
        <p14:creationId xmlns:p14="http://schemas.microsoft.com/office/powerpoint/2010/main" val="14709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1324-44FE-4067-A4FD-842EE85E298C}"/>
              </a:ext>
            </a:extLst>
          </p:cNvPr>
          <p:cNvSpPr>
            <a:spLocks noGrp="1"/>
          </p:cNvSpPr>
          <p:nvPr>
            <p:ph type="title"/>
          </p:nvPr>
        </p:nvSpPr>
        <p:spPr/>
        <p:txBody>
          <a:bodyPr/>
          <a:lstStyle/>
          <a:p>
            <a:r>
              <a:rPr lang="en-US" dirty="0" err="1"/>
              <a:t>Findfirst</a:t>
            </a:r>
            <a:r>
              <a:rPr lang="en-US" dirty="0"/>
              <a:t>, </a:t>
            </a:r>
            <a:r>
              <a:rPr lang="en-US" dirty="0" err="1"/>
              <a:t>findnext</a:t>
            </a:r>
            <a:r>
              <a:rPr lang="en-US" dirty="0"/>
              <a:t> functions and </a:t>
            </a:r>
            <a:r>
              <a:rPr lang="en-US" dirty="0" err="1"/>
              <a:t>ffblk</a:t>
            </a:r>
            <a:endParaRPr lang="en-GB" dirty="0"/>
          </a:p>
        </p:txBody>
      </p:sp>
      <p:sp>
        <p:nvSpPr>
          <p:cNvPr id="3" name="Content Placeholder 2">
            <a:extLst>
              <a:ext uri="{FF2B5EF4-FFF2-40B4-BE49-F238E27FC236}">
                <a16:creationId xmlns:a16="http://schemas.microsoft.com/office/drawing/2014/main" id="{A6011E20-14F6-4D5B-8BD4-D01E91B8F26B}"/>
              </a:ext>
            </a:extLst>
          </p:cNvPr>
          <p:cNvSpPr>
            <a:spLocks noGrp="1"/>
          </p:cNvSpPr>
          <p:nvPr>
            <p:ph idx="1"/>
          </p:nvPr>
        </p:nvSpPr>
        <p:spPr/>
        <p:txBody>
          <a:bodyPr/>
          <a:lstStyle/>
          <a:p>
            <a:r>
              <a:rPr lang="en-US" dirty="0"/>
              <a:t> Finds the first file that matches the pattern given in the pathname (pattern that can contain the characters * and?) And initializes the data structures used internally by the file search functions. </a:t>
            </a:r>
          </a:p>
          <a:p>
            <a:r>
              <a:rPr lang="en-US" dirty="0"/>
              <a:t>The function will complete an </a:t>
            </a:r>
            <a:r>
              <a:rPr lang="en-US" dirty="0" err="1"/>
              <a:t>ffblk</a:t>
            </a:r>
            <a:r>
              <a:rPr lang="en-US" dirty="0"/>
              <a:t> structure with information about the first file found. The address of this structure must be given by the user in the </a:t>
            </a:r>
            <a:r>
              <a:rPr lang="en-US" dirty="0" err="1"/>
              <a:t>ffblk</a:t>
            </a:r>
            <a:r>
              <a:rPr lang="en-US" dirty="0"/>
              <a:t> parameter. </a:t>
            </a:r>
          </a:p>
          <a:p>
            <a:r>
              <a:rPr lang="en-US" dirty="0"/>
              <a:t>The </a:t>
            </a:r>
            <a:r>
              <a:rPr lang="en-US" dirty="0" err="1"/>
              <a:t>attrib</a:t>
            </a:r>
            <a:r>
              <a:rPr lang="en-US" dirty="0"/>
              <a:t> parameter specifies the search attributes. (For more details, see the C-compiler help for MS-DOS).</a:t>
            </a:r>
          </a:p>
          <a:p>
            <a:endParaRPr lang="en-US" dirty="0"/>
          </a:p>
          <a:p>
            <a:endParaRPr lang="en-GB" dirty="0"/>
          </a:p>
        </p:txBody>
      </p:sp>
      <p:pic>
        <p:nvPicPr>
          <p:cNvPr id="4" name="Picture 3">
            <a:extLst>
              <a:ext uri="{FF2B5EF4-FFF2-40B4-BE49-F238E27FC236}">
                <a16:creationId xmlns:a16="http://schemas.microsoft.com/office/drawing/2014/main" id="{BA68E897-0D1E-4AD1-BEE9-EAE0AB24743C}"/>
              </a:ext>
            </a:extLst>
          </p:cNvPr>
          <p:cNvPicPr>
            <a:picLocks noChangeAspect="1"/>
          </p:cNvPicPr>
          <p:nvPr/>
        </p:nvPicPr>
        <p:blipFill>
          <a:blip r:embed="rId2"/>
          <a:stretch>
            <a:fillRect/>
          </a:stretch>
        </p:blipFill>
        <p:spPr>
          <a:xfrm>
            <a:off x="2970212" y="5334000"/>
            <a:ext cx="6572250" cy="733425"/>
          </a:xfrm>
          <a:prstGeom prst="rect">
            <a:avLst/>
          </a:prstGeom>
        </p:spPr>
      </p:pic>
    </p:spTree>
    <p:extLst>
      <p:ext uri="{BB962C8B-B14F-4D97-AF65-F5344CB8AC3E}">
        <p14:creationId xmlns:p14="http://schemas.microsoft.com/office/powerpoint/2010/main" val="270885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8539-3943-42A9-A777-09996234B40C}"/>
              </a:ext>
            </a:extLst>
          </p:cNvPr>
          <p:cNvSpPr>
            <a:spLocks noGrp="1"/>
          </p:cNvSpPr>
          <p:nvPr>
            <p:ph type="title"/>
          </p:nvPr>
        </p:nvSpPr>
        <p:spPr/>
        <p:txBody>
          <a:bodyPr/>
          <a:lstStyle/>
          <a:p>
            <a:r>
              <a:rPr lang="en-US" dirty="0" err="1"/>
              <a:t>Findfirst</a:t>
            </a:r>
            <a:r>
              <a:rPr lang="en-US" dirty="0"/>
              <a:t>, </a:t>
            </a:r>
            <a:r>
              <a:rPr lang="en-US" dirty="0" err="1"/>
              <a:t>findnext</a:t>
            </a:r>
            <a:r>
              <a:rPr lang="en-US" dirty="0"/>
              <a:t> functions and </a:t>
            </a:r>
            <a:r>
              <a:rPr lang="en-US" dirty="0" err="1"/>
              <a:t>ffblk</a:t>
            </a:r>
            <a:endParaRPr lang="en-GB" dirty="0"/>
          </a:p>
        </p:txBody>
      </p:sp>
      <p:sp>
        <p:nvSpPr>
          <p:cNvPr id="3" name="Content Placeholder 2">
            <a:extLst>
              <a:ext uri="{FF2B5EF4-FFF2-40B4-BE49-F238E27FC236}">
                <a16:creationId xmlns:a16="http://schemas.microsoft.com/office/drawing/2014/main" id="{62C69796-9FFA-4512-B4DD-ED9301FCC2EA}"/>
              </a:ext>
            </a:extLst>
          </p:cNvPr>
          <p:cNvSpPr>
            <a:spLocks noGrp="1"/>
          </p:cNvSpPr>
          <p:nvPr>
            <p:ph idx="1"/>
          </p:nvPr>
        </p:nvSpPr>
        <p:spPr/>
        <p:txBody>
          <a:bodyPr/>
          <a:lstStyle/>
          <a:p>
            <a:r>
              <a:rPr lang="en-US" dirty="0"/>
              <a:t> The first file that corresponds to a certain pattern can be found with </a:t>
            </a:r>
            <a:r>
              <a:rPr lang="en-US" dirty="0" err="1"/>
              <a:t>findfirst</a:t>
            </a:r>
            <a:r>
              <a:rPr lang="en-US" dirty="0"/>
              <a:t>. </a:t>
            </a:r>
          </a:p>
          <a:p>
            <a:r>
              <a:rPr lang="en-US" dirty="0"/>
              <a:t>The following files that correspond to the same pattern can be found by successively calling the </a:t>
            </a:r>
            <a:r>
              <a:rPr lang="en-US" dirty="0" err="1"/>
              <a:t>findnext</a:t>
            </a:r>
            <a:r>
              <a:rPr lang="en-US" dirty="0"/>
              <a:t> function. </a:t>
            </a:r>
          </a:p>
          <a:p>
            <a:r>
              <a:rPr lang="en-US" dirty="0"/>
              <a:t>This receives as a parameter the </a:t>
            </a:r>
            <a:r>
              <a:rPr lang="en-US" dirty="0" err="1"/>
              <a:t>ffblk</a:t>
            </a:r>
            <a:r>
              <a:rPr lang="en-US" dirty="0"/>
              <a:t> structure used in </a:t>
            </a:r>
            <a:r>
              <a:rPr lang="en-US" dirty="0" err="1"/>
              <a:t>findfirst</a:t>
            </a:r>
            <a:r>
              <a:rPr lang="en-US" dirty="0"/>
              <a:t>, will find the searched file and will complete the </a:t>
            </a:r>
            <a:r>
              <a:rPr lang="en-US" dirty="0" err="1"/>
              <a:t>ffblk</a:t>
            </a:r>
            <a:r>
              <a:rPr lang="en-US" dirty="0"/>
              <a:t> structure with the information specific to the found file.</a:t>
            </a:r>
          </a:p>
          <a:p>
            <a:endParaRPr lang="en-US" dirty="0"/>
          </a:p>
          <a:p>
            <a:endParaRPr lang="en-GB" dirty="0"/>
          </a:p>
        </p:txBody>
      </p:sp>
      <p:pic>
        <p:nvPicPr>
          <p:cNvPr id="6" name="Picture 5">
            <a:extLst>
              <a:ext uri="{FF2B5EF4-FFF2-40B4-BE49-F238E27FC236}">
                <a16:creationId xmlns:a16="http://schemas.microsoft.com/office/drawing/2014/main" id="{931EEA4C-A53F-4743-AC5B-0696CA3091C9}"/>
              </a:ext>
            </a:extLst>
          </p:cNvPr>
          <p:cNvPicPr>
            <a:picLocks noChangeAspect="1"/>
          </p:cNvPicPr>
          <p:nvPr/>
        </p:nvPicPr>
        <p:blipFill>
          <a:blip r:embed="rId2"/>
          <a:stretch>
            <a:fillRect/>
          </a:stretch>
        </p:blipFill>
        <p:spPr>
          <a:xfrm>
            <a:off x="4441824" y="4953000"/>
            <a:ext cx="3305175" cy="742950"/>
          </a:xfrm>
          <a:prstGeom prst="rect">
            <a:avLst/>
          </a:prstGeom>
        </p:spPr>
      </p:pic>
    </p:spTree>
    <p:extLst>
      <p:ext uri="{BB962C8B-B14F-4D97-AF65-F5344CB8AC3E}">
        <p14:creationId xmlns:p14="http://schemas.microsoft.com/office/powerpoint/2010/main" val="185872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sz="2000" dirty="0"/>
              <a:t> Modern operating systems provide programmers with several functions and services with which they can develop programs for that operating system.</a:t>
            </a:r>
          </a:p>
          <a:p>
            <a:r>
              <a:rPr lang="en-US" sz="2000" dirty="0"/>
              <a:t> These functions, called system calls, allow low-level access to your computer's hardware and software resources, and are part of the operating system's Application Programming Interface (API).</a:t>
            </a:r>
          </a:p>
          <a:p>
            <a:r>
              <a:rPr lang="en-US" sz="2000" dirty="0"/>
              <a:t> Library functions are those implemented in libraries specific to programming languages, representing collections of functions at a higher level of abstraction than system calls.</a:t>
            </a:r>
          </a:p>
          <a:p>
            <a:r>
              <a:rPr lang="en-US" sz="2000" dirty="0"/>
              <a:t> System calls provided by the operating system are used to implement library functions.</a:t>
            </a:r>
          </a:p>
          <a:p>
            <a:endParaRPr lang="en-US" sz="2000" dirty="0"/>
          </a:p>
          <a:p>
            <a:endParaRPr lang="en-US" dirty="0"/>
          </a:p>
        </p:txBody>
      </p:sp>
      <p:sp>
        <p:nvSpPr>
          <p:cNvPr id="2" name="Title 1">
            <a:extLst>
              <a:ext uri="{FF2B5EF4-FFF2-40B4-BE49-F238E27FC236}">
                <a16:creationId xmlns:a16="http://schemas.microsoft.com/office/drawing/2014/main" id="{B57225B6-1362-47CB-87A9-085642C4B730}"/>
              </a:ext>
            </a:extLst>
          </p:cNvPr>
          <p:cNvSpPr>
            <a:spLocks noGrp="1" noChangeArrowheads="1"/>
          </p:cNvSpPr>
          <p:nvPr>
            <p:ph type="title"/>
          </p:nvPr>
        </p:nvSpPr>
        <p:spPr bwMode="auto">
          <a:xfrm>
            <a:off x="1522414" y="601628"/>
            <a:ext cx="396239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00000"/>
              </a:lnSpc>
              <a:spcAft>
                <a:spcPct val="0"/>
              </a:spcAft>
            </a:pPr>
            <a:r>
              <a:rPr lang="en-US" altLang="en-US" dirty="0">
                <a:latin typeface="Arial Unicode MS"/>
              </a:rPr>
              <a:t>Working with files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1F0E6-9670-4B12-95CE-A3991C67515D}"/>
              </a:ext>
            </a:extLst>
          </p:cNvPr>
          <p:cNvSpPr>
            <a:spLocks noGrp="1"/>
          </p:cNvSpPr>
          <p:nvPr>
            <p:ph type="title"/>
          </p:nvPr>
        </p:nvSpPr>
        <p:spPr/>
        <p:txBody>
          <a:bodyPr/>
          <a:lstStyle/>
          <a:p>
            <a:r>
              <a:rPr lang="en-GB" dirty="0"/>
              <a:t>Managing directories in UNIX</a:t>
            </a:r>
          </a:p>
        </p:txBody>
      </p:sp>
      <p:sp>
        <p:nvSpPr>
          <p:cNvPr id="3" name="Content Placeholder 2">
            <a:extLst>
              <a:ext uri="{FF2B5EF4-FFF2-40B4-BE49-F238E27FC236}">
                <a16:creationId xmlns:a16="http://schemas.microsoft.com/office/drawing/2014/main" id="{8D3DC82E-BFF5-41FB-A4D1-D1D8F0128FB4}"/>
              </a:ext>
            </a:extLst>
          </p:cNvPr>
          <p:cNvSpPr>
            <a:spLocks noGrp="1"/>
          </p:cNvSpPr>
          <p:nvPr>
            <p:ph idx="1"/>
          </p:nvPr>
        </p:nvSpPr>
        <p:spPr/>
        <p:txBody>
          <a:bodyPr/>
          <a:lstStyle/>
          <a:p>
            <a:r>
              <a:rPr lang="en-US" dirty="0"/>
              <a:t> Find out the attributes of the files:</a:t>
            </a:r>
          </a:p>
          <a:p>
            <a:endParaRPr lang="en-US" dirty="0"/>
          </a:p>
          <a:p>
            <a:endParaRPr lang="en-US" dirty="0"/>
          </a:p>
          <a:p>
            <a:pPr marL="0" indent="0">
              <a:buNone/>
            </a:pPr>
            <a:endParaRPr lang="en-US" dirty="0"/>
          </a:p>
          <a:p>
            <a:r>
              <a:rPr lang="en-US" dirty="0"/>
              <a:t>The </a:t>
            </a:r>
            <a:r>
              <a:rPr lang="en-US" b="1" i="1" dirty="0"/>
              <a:t>stat</a:t>
            </a:r>
            <a:r>
              <a:rPr lang="en-US" dirty="0"/>
              <a:t> function receives a file name (</a:t>
            </a:r>
            <a:r>
              <a:rPr lang="en-US" b="1" i="1" dirty="0"/>
              <a:t>pathname</a:t>
            </a:r>
            <a:r>
              <a:rPr lang="en-US" dirty="0"/>
              <a:t>) as a parameter and writes a stat structure to the buffer address of </a:t>
            </a:r>
            <a:r>
              <a:rPr lang="en-US" b="1" i="1" dirty="0" err="1"/>
              <a:t>statbuf</a:t>
            </a:r>
            <a:r>
              <a:rPr lang="en-US" dirty="0"/>
              <a:t>, which contains information about that file. </a:t>
            </a:r>
          </a:p>
          <a:p>
            <a:r>
              <a:rPr lang="en-US" dirty="0"/>
              <a:t>The stat structure can be seen on the next slide.</a:t>
            </a:r>
            <a:endParaRPr lang="en-GB" dirty="0"/>
          </a:p>
        </p:txBody>
      </p:sp>
      <p:pic>
        <p:nvPicPr>
          <p:cNvPr id="5" name="Picture 4">
            <a:extLst>
              <a:ext uri="{FF2B5EF4-FFF2-40B4-BE49-F238E27FC236}">
                <a16:creationId xmlns:a16="http://schemas.microsoft.com/office/drawing/2014/main" id="{F262FE3D-358A-4CE3-A9C7-CDB2CC9F594F}"/>
              </a:ext>
            </a:extLst>
          </p:cNvPr>
          <p:cNvPicPr>
            <a:picLocks noChangeAspect="1"/>
          </p:cNvPicPr>
          <p:nvPr/>
        </p:nvPicPr>
        <p:blipFill>
          <a:blip r:embed="rId2"/>
          <a:stretch>
            <a:fillRect/>
          </a:stretch>
        </p:blipFill>
        <p:spPr>
          <a:xfrm>
            <a:off x="2894012" y="2343150"/>
            <a:ext cx="6400800" cy="1695450"/>
          </a:xfrm>
          <a:prstGeom prst="rect">
            <a:avLst/>
          </a:prstGeom>
        </p:spPr>
      </p:pic>
    </p:spTree>
    <p:extLst>
      <p:ext uri="{BB962C8B-B14F-4D97-AF65-F5344CB8AC3E}">
        <p14:creationId xmlns:p14="http://schemas.microsoft.com/office/powerpoint/2010/main" val="186520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A7AF-8241-4B19-AE6D-4B81052349AC}"/>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D9B9058-1FDE-4217-9E06-66EC8FA09F95}"/>
              </a:ext>
            </a:extLst>
          </p:cNvPr>
          <p:cNvPicPr>
            <a:picLocks noGrp="1" noChangeAspect="1"/>
          </p:cNvPicPr>
          <p:nvPr>
            <p:ph idx="1"/>
          </p:nvPr>
        </p:nvPicPr>
        <p:blipFill>
          <a:blip r:embed="rId2"/>
          <a:stretch>
            <a:fillRect/>
          </a:stretch>
        </p:blipFill>
        <p:spPr>
          <a:xfrm>
            <a:off x="3003097" y="1905000"/>
            <a:ext cx="6182632" cy="4267200"/>
          </a:xfrm>
          <a:prstGeom prst="rect">
            <a:avLst/>
          </a:prstGeom>
        </p:spPr>
      </p:pic>
    </p:spTree>
    <p:extLst>
      <p:ext uri="{BB962C8B-B14F-4D97-AF65-F5344CB8AC3E}">
        <p14:creationId xmlns:p14="http://schemas.microsoft.com/office/powerpoint/2010/main" val="108957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AE599-3970-44AF-97B6-A0CB5660C38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EC0D196-FCE2-45A8-9B7D-E5909F0A953F}"/>
              </a:ext>
            </a:extLst>
          </p:cNvPr>
          <p:cNvSpPr>
            <a:spLocks noGrp="1"/>
          </p:cNvSpPr>
          <p:nvPr>
            <p:ph idx="1"/>
          </p:nvPr>
        </p:nvSpPr>
        <p:spPr/>
        <p:txBody>
          <a:bodyPr>
            <a:normAutofit lnSpcReduction="10000"/>
          </a:bodyPr>
          <a:lstStyle/>
          <a:p>
            <a:r>
              <a:rPr lang="en-US" dirty="0"/>
              <a:t> The pointer indicating the memory area in which the stat function will return this information must be given as the second parameter of the function. </a:t>
            </a:r>
          </a:p>
          <a:p>
            <a:r>
              <a:rPr lang="en-US" dirty="0"/>
              <a:t>The memory area must be reserved (through malloc) in order to store the state structure.</a:t>
            </a:r>
          </a:p>
          <a:p>
            <a:r>
              <a:rPr lang="en-US" dirty="0"/>
              <a:t> The </a:t>
            </a:r>
            <a:r>
              <a:rPr lang="en-US" dirty="0" err="1"/>
              <a:t>fstat</a:t>
            </a:r>
            <a:r>
              <a:rPr lang="en-US" dirty="0"/>
              <a:t> function has the same effect, except that it receives a file descriptor as an argument, not its name, so it can only be applied to previously opened files.</a:t>
            </a:r>
          </a:p>
          <a:p>
            <a:r>
              <a:rPr lang="en-US" dirty="0"/>
              <a:t>The </a:t>
            </a:r>
            <a:r>
              <a:rPr lang="en-US" dirty="0" err="1"/>
              <a:t>lstat</a:t>
            </a:r>
            <a:r>
              <a:rPr lang="en-US" dirty="0"/>
              <a:t> function is like stat, with the difference that if it is applied to a symbolic link, the returned information will refer to the link, not to the indicated file.</a:t>
            </a:r>
          </a:p>
          <a:p>
            <a:endParaRPr lang="en-US" dirty="0"/>
          </a:p>
          <a:p>
            <a:endParaRPr lang="en-GB" dirty="0"/>
          </a:p>
        </p:txBody>
      </p:sp>
    </p:spTree>
    <p:extLst>
      <p:ext uri="{BB962C8B-B14F-4D97-AF65-F5344CB8AC3E}">
        <p14:creationId xmlns:p14="http://schemas.microsoft.com/office/powerpoint/2010/main" val="194212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3E2B-4288-4F08-AFD4-D2A5A1D55ED7}"/>
              </a:ext>
            </a:extLst>
          </p:cNvPr>
          <p:cNvSpPr>
            <a:spLocks noGrp="1"/>
          </p:cNvSpPr>
          <p:nvPr>
            <p:ph type="title"/>
          </p:nvPr>
        </p:nvSpPr>
        <p:spPr/>
        <p:txBody>
          <a:bodyPr/>
          <a:lstStyle/>
          <a:p>
            <a:r>
              <a:rPr lang="en-US" dirty="0"/>
              <a:t>Library functions for reading directories</a:t>
            </a:r>
            <a:endParaRPr lang="en-GB" dirty="0"/>
          </a:p>
        </p:txBody>
      </p:sp>
      <p:sp>
        <p:nvSpPr>
          <p:cNvPr id="3" name="Content Placeholder 2">
            <a:extLst>
              <a:ext uri="{FF2B5EF4-FFF2-40B4-BE49-F238E27FC236}">
                <a16:creationId xmlns:a16="http://schemas.microsoft.com/office/drawing/2014/main" id="{B7520D7A-BC5C-4290-A959-540B81FE5E13}"/>
              </a:ext>
            </a:extLst>
          </p:cNvPr>
          <p:cNvSpPr>
            <a:spLocks noGrp="1"/>
          </p:cNvSpPr>
          <p:nvPr>
            <p:ph idx="1"/>
          </p:nvPr>
        </p:nvSpPr>
        <p:spPr/>
        <p:txBody>
          <a:bodyPr>
            <a:normAutofit lnSpcReduction="10000"/>
          </a:bodyPr>
          <a:lstStyle/>
          <a:p>
            <a:r>
              <a:rPr lang="en-US" dirty="0"/>
              <a:t> Directories are essentially files with a special format. </a:t>
            </a:r>
          </a:p>
          <a:p>
            <a:r>
              <a:rPr lang="en-US" dirty="0"/>
              <a:t>The UNIX operating system provides the programmer with a set of system calls that provide the ability to read the contents of directories, thus accessing information about the files and directories contained. </a:t>
            </a:r>
          </a:p>
          <a:p>
            <a:r>
              <a:rPr lang="en-US" dirty="0"/>
              <a:t>Using these system calls, the standard C library defines a set of functions that conform to the POSIX standard and offer the same features. </a:t>
            </a:r>
          </a:p>
          <a:p>
            <a:r>
              <a:rPr lang="en-US" dirty="0"/>
              <a:t>It is advisable to use, instead of calling the system functions directly, the library functions, only the latter will be presented in the next slide.</a:t>
            </a:r>
            <a:endParaRPr lang="en-GB" dirty="0"/>
          </a:p>
        </p:txBody>
      </p:sp>
    </p:spTree>
    <p:extLst>
      <p:ext uri="{BB962C8B-B14F-4D97-AF65-F5344CB8AC3E}">
        <p14:creationId xmlns:p14="http://schemas.microsoft.com/office/powerpoint/2010/main" val="24040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F6C7-ABCA-468F-9ABD-FD7689CA29C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11FE08F-737E-44FB-83A6-B81EB7FB2436}"/>
              </a:ext>
            </a:extLst>
          </p:cNvPr>
          <p:cNvPicPr>
            <a:picLocks noGrp="1" noChangeAspect="1"/>
          </p:cNvPicPr>
          <p:nvPr>
            <p:ph idx="1"/>
          </p:nvPr>
        </p:nvPicPr>
        <p:blipFill>
          <a:blip r:embed="rId2"/>
          <a:stretch>
            <a:fillRect/>
          </a:stretch>
        </p:blipFill>
        <p:spPr>
          <a:xfrm>
            <a:off x="4241798" y="3165791"/>
            <a:ext cx="3705225" cy="923925"/>
          </a:xfrm>
          <a:prstGeom prst="rect">
            <a:avLst/>
          </a:prstGeom>
        </p:spPr>
      </p:pic>
      <p:sp>
        <p:nvSpPr>
          <p:cNvPr id="10" name="Content Placeholder 2">
            <a:extLst>
              <a:ext uri="{FF2B5EF4-FFF2-40B4-BE49-F238E27FC236}">
                <a16:creationId xmlns:a16="http://schemas.microsoft.com/office/drawing/2014/main" id="{AED43BD6-61C4-409D-95FC-B0E9C4DD3499}"/>
              </a:ext>
            </a:extLst>
          </p:cNvPr>
          <p:cNvSpPr txBox="1">
            <a:spLocks/>
          </p:cNvSpPr>
          <p:nvPr/>
        </p:nvSpPr>
        <p:spPr>
          <a:xfrm>
            <a:off x="1522414" y="1905000"/>
            <a:ext cx="914400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a:t>The </a:t>
            </a:r>
            <a:r>
              <a:rPr lang="en-US" dirty="0" err="1"/>
              <a:t>opendir</a:t>
            </a:r>
            <a:r>
              <a:rPr lang="en-US" dirty="0"/>
              <a:t>() function opens a directory stream corresponding to the directory name and returns a pointer to the directory stream. The stream is positioned at the first entry in the directory. </a:t>
            </a:r>
          </a:p>
          <a:p>
            <a:endParaRPr lang="en-US" dirty="0"/>
          </a:p>
          <a:p>
            <a:endParaRPr lang="en-US" dirty="0"/>
          </a:p>
          <a:p>
            <a:r>
              <a:rPr lang="en-US" dirty="0"/>
              <a:t> The </a:t>
            </a:r>
            <a:r>
              <a:rPr lang="en-US" dirty="0" err="1"/>
              <a:t>readdir</a:t>
            </a:r>
            <a:r>
              <a:rPr lang="en-US" dirty="0"/>
              <a:t>() function returns a pointer to a </a:t>
            </a:r>
            <a:r>
              <a:rPr lang="en-US" dirty="0" err="1"/>
              <a:t>dirent</a:t>
            </a:r>
            <a:r>
              <a:rPr lang="en-US" dirty="0"/>
              <a:t> structure representing the next directory entry in the directory stream pointed to by </a:t>
            </a:r>
            <a:r>
              <a:rPr lang="en-US" dirty="0" err="1"/>
              <a:t>dirp</a:t>
            </a:r>
            <a:r>
              <a:rPr lang="en-US" dirty="0"/>
              <a:t>.  It returns NULL on reaching the end of the directory stream or if an error occurred.</a:t>
            </a:r>
            <a:endParaRPr lang="en-GB" dirty="0"/>
          </a:p>
        </p:txBody>
      </p:sp>
      <p:pic>
        <p:nvPicPr>
          <p:cNvPr id="13" name="Picture 12">
            <a:extLst>
              <a:ext uri="{FF2B5EF4-FFF2-40B4-BE49-F238E27FC236}">
                <a16:creationId xmlns:a16="http://schemas.microsoft.com/office/drawing/2014/main" id="{0D7FF0D8-976B-49B1-8CF6-CF50F55B2D29}"/>
              </a:ext>
            </a:extLst>
          </p:cNvPr>
          <p:cNvPicPr>
            <a:picLocks noChangeAspect="1"/>
          </p:cNvPicPr>
          <p:nvPr/>
        </p:nvPicPr>
        <p:blipFill>
          <a:blip r:embed="rId3"/>
          <a:stretch>
            <a:fillRect/>
          </a:stretch>
        </p:blipFill>
        <p:spPr>
          <a:xfrm>
            <a:off x="3960812" y="5745162"/>
            <a:ext cx="4095750" cy="838200"/>
          </a:xfrm>
          <a:prstGeom prst="rect">
            <a:avLst/>
          </a:prstGeom>
        </p:spPr>
      </p:pic>
    </p:spTree>
    <p:extLst>
      <p:ext uri="{BB962C8B-B14F-4D97-AF65-F5344CB8AC3E}">
        <p14:creationId xmlns:p14="http://schemas.microsoft.com/office/powerpoint/2010/main" val="94921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0DBAF-6E89-4FEB-8520-C7AC18C5EA7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7B3043E-B540-4A23-A910-308248F2856F}"/>
              </a:ext>
            </a:extLst>
          </p:cNvPr>
          <p:cNvSpPr>
            <a:spLocks noGrp="1"/>
          </p:cNvSpPr>
          <p:nvPr>
            <p:ph idx="1"/>
          </p:nvPr>
        </p:nvSpPr>
        <p:spPr/>
        <p:txBody>
          <a:bodyPr/>
          <a:lstStyle/>
          <a:p>
            <a:r>
              <a:rPr lang="en-US" dirty="0"/>
              <a:t>  The </a:t>
            </a:r>
            <a:r>
              <a:rPr lang="en-US" dirty="0" err="1"/>
              <a:t>rewinddir</a:t>
            </a:r>
            <a:r>
              <a:rPr lang="en-US" dirty="0"/>
              <a:t>() function resets the position of the directory stream </a:t>
            </a:r>
            <a:r>
              <a:rPr lang="en-US" dirty="0" err="1"/>
              <a:t>dirp</a:t>
            </a:r>
            <a:r>
              <a:rPr lang="en-US" dirty="0"/>
              <a:t> to the beginning of the directory.</a:t>
            </a:r>
          </a:p>
          <a:p>
            <a:endParaRPr lang="en-US" dirty="0"/>
          </a:p>
          <a:p>
            <a:endParaRPr lang="en-US" dirty="0"/>
          </a:p>
          <a:p>
            <a:r>
              <a:rPr lang="en-US" dirty="0"/>
              <a:t> The </a:t>
            </a:r>
            <a:r>
              <a:rPr lang="en-US" dirty="0" err="1"/>
              <a:t>closedir</a:t>
            </a:r>
            <a:r>
              <a:rPr lang="en-US" dirty="0"/>
              <a:t>() function closes the directory stream associated with </a:t>
            </a:r>
            <a:r>
              <a:rPr lang="en-US" dirty="0" err="1"/>
              <a:t>dirp</a:t>
            </a:r>
            <a:r>
              <a:rPr lang="en-US" dirty="0"/>
              <a:t>.  A successful call to </a:t>
            </a:r>
            <a:r>
              <a:rPr lang="en-US" dirty="0" err="1"/>
              <a:t>closedir</a:t>
            </a:r>
            <a:r>
              <a:rPr lang="en-US" dirty="0"/>
              <a:t>() also closes the underlying file descriptor associated with </a:t>
            </a:r>
            <a:r>
              <a:rPr lang="en-US" dirty="0" err="1"/>
              <a:t>dirp</a:t>
            </a:r>
            <a:r>
              <a:rPr lang="en-US" dirty="0"/>
              <a:t>.  The directory stream descriptor </a:t>
            </a:r>
            <a:r>
              <a:rPr lang="en-US" dirty="0" err="1"/>
              <a:t>dirp</a:t>
            </a:r>
            <a:r>
              <a:rPr lang="en-US" dirty="0"/>
              <a:t> is not available after this call.</a:t>
            </a:r>
            <a:endParaRPr lang="en-GB" dirty="0"/>
          </a:p>
        </p:txBody>
      </p:sp>
      <p:pic>
        <p:nvPicPr>
          <p:cNvPr id="9" name="Picture 8">
            <a:extLst>
              <a:ext uri="{FF2B5EF4-FFF2-40B4-BE49-F238E27FC236}">
                <a16:creationId xmlns:a16="http://schemas.microsoft.com/office/drawing/2014/main" id="{D65B0395-0DC3-4825-9D14-AA5A7E9072E1}"/>
              </a:ext>
            </a:extLst>
          </p:cNvPr>
          <p:cNvPicPr>
            <a:picLocks noChangeAspect="1"/>
          </p:cNvPicPr>
          <p:nvPr/>
        </p:nvPicPr>
        <p:blipFill>
          <a:blip r:embed="rId2"/>
          <a:stretch>
            <a:fillRect/>
          </a:stretch>
        </p:blipFill>
        <p:spPr>
          <a:xfrm>
            <a:off x="4260849" y="2667000"/>
            <a:ext cx="3209925" cy="1190625"/>
          </a:xfrm>
          <a:prstGeom prst="rect">
            <a:avLst/>
          </a:prstGeom>
        </p:spPr>
      </p:pic>
      <p:pic>
        <p:nvPicPr>
          <p:cNvPr id="11" name="Picture 10">
            <a:extLst>
              <a:ext uri="{FF2B5EF4-FFF2-40B4-BE49-F238E27FC236}">
                <a16:creationId xmlns:a16="http://schemas.microsoft.com/office/drawing/2014/main" id="{BD98FA63-879C-4D32-84B8-126F0E9C1D63}"/>
              </a:ext>
            </a:extLst>
          </p:cNvPr>
          <p:cNvPicPr>
            <a:picLocks noChangeAspect="1"/>
          </p:cNvPicPr>
          <p:nvPr/>
        </p:nvPicPr>
        <p:blipFill>
          <a:blip r:embed="rId3"/>
          <a:stretch>
            <a:fillRect/>
          </a:stretch>
        </p:blipFill>
        <p:spPr>
          <a:xfrm>
            <a:off x="4408486" y="5397453"/>
            <a:ext cx="2914650" cy="1219200"/>
          </a:xfrm>
          <a:prstGeom prst="rect">
            <a:avLst/>
          </a:prstGeom>
        </p:spPr>
      </p:pic>
    </p:spTree>
    <p:extLst>
      <p:ext uri="{BB962C8B-B14F-4D97-AF65-F5344CB8AC3E}">
        <p14:creationId xmlns:p14="http://schemas.microsoft.com/office/powerpoint/2010/main" val="407109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AD15E-10B8-42D8-AFD0-8654204F85A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19F0BE4-13C8-4CCB-9A50-1B8E3F6CE985}"/>
              </a:ext>
            </a:extLst>
          </p:cNvPr>
          <p:cNvSpPr>
            <a:spLocks noGrp="1"/>
          </p:cNvSpPr>
          <p:nvPr>
            <p:ph idx="1"/>
          </p:nvPr>
        </p:nvSpPr>
        <p:spPr>
          <a:xfrm>
            <a:off x="1522414" y="1905000"/>
            <a:ext cx="9144000" cy="4800600"/>
          </a:xfrm>
        </p:spPr>
        <p:txBody>
          <a:bodyPr>
            <a:normAutofit fontScale="85000" lnSpcReduction="20000"/>
          </a:bodyPr>
          <a:lstStyle/>
          <a:p>
            <a:r>
              <a:rPr lang="en-US" dirty="0"/>
              <a:t> According to POSIX specifications, the </a:t>
            </a:r>
            <a:r>
              <a:rPr lang="en-US" dirty="0" err="1"/>
              <a:t>dirent</a:t>
            </a:r>
            <a:r>
              <a:rPr lang="en-US" dirty="0"/>
              <a:t> structure contains several fields:</a:t>
            </a:r>
          </a:p>
          <a:p>
            <a:endParaRPr lang="en-US" dirty="0"/>
          </a:p>
          <a:p>
            <a:endParaRPr lang="en-US" dirty="0"/>
          </a:p>
          <a:p>
            <a:endParaRPr lang="en-US" dirty="0"/>
          </a:p>
          <a:p>
            <a:pPr marL="0" indent="0">
              <a:buNone/>
            </a:pPr>
            <a:endParaRPr lang="en-US" dirty="0"/>
          </a:p>
          <a:p>
            <a:pPr marL="0" indent="0">
              <a:buNone/>
            </a:pPr>
            <a:endParaRPr lang="en-US" dirty="0"/>
          </a:p>
          <a:p>
            <a:r>
              <a:rPr lang="en-US" dirty="0"/>
              <a:t>Char </a:t>
            </a:r>
            <a:r>
              <a:rPr lang="en-US" b="1" i="1" dirty="0" err="1"/>
              <a:t>d_name</a:t>
            </a:r>
            <a:r>
              <a:rPr lang="en-US" b="1" i="1" dirty="0"/>
              <a:t>[256] </a:t>
            </a:r>
            <a:r>
              <a:rPr lang="en-US" dirty="0"/>
              <a:t>with 256 characters excluding termination character (NULL). </a:t>
            </a:r>
          </a:p>
          <a:p>
            <a:r>
              <a:rPr lang="en-US" dirty="0"/>
              <a:t>Using other existing fields in this structure damages the portability of the program. The </a:t>
            </a:r>
            <a:r>
              <a:rPr lang="en-US" dirty="0" err="1"/>
              <a:t>d_name</a:t>
            </a:r>
            <a:r>
              <a:rPr lang="en-US" dirty="0"/>
              <a:t> field contains the name of a directory entry (filename, directory, etc.).</a:t>
            </a:r>
          </a:p>
          <a:p>
            <a:r>
              <a:rPr lang="en-US" dirty="0"/>
              <a:t>The DIR structure is a structure used internally by the four functions. The structure will be returned (initialized) by the </a:t>
            </a:r>
            <a:r>
              <a:rPr lang="en-US" dirty="0" err="1"/>
              <a:t>opendir</a:t>
            </a:r>
            <a:r>
              <a:rPr lang="en-US" dirty="0"/>
              <a:t> and must be transmitted as a parameter to the other functions.</a:t>
            </a:r>
            <a:endParaRPr lang="en-GB" dirty="0"/>
          </a:p>
        </p:txBody>
      </p:sp>
      <p:pic>
        <p:nvPicPr>
          <p:cNvPr id="4" name="Picture 3">
            <a:extLst>
              <a:ext uri="{FF2B5EF4-FFF2-40B4-BE49-F238E27FC236}">
                <a16:creationId xmlns:a16="http://schemas.microsoft.com/office/drawing/2014/main" id="{981A218B-B591-4D12-BB54-E09DD6A39F9B}"/>
              </a:ext>
            </a:extLst>
          </p:cNvPr>
          <p:cNvPicPr>
            <a:picLocks noChangeAspect="1"/>
          </p:cNvPicPr>
          <p:nvPr/>
        </p:nvPicPr>
        <p:blipFill>
          <a:blip r:embed="rId2"/>
          <a:stretch>
            <a:fillRect/>
          </a:stretch>
        </p:blipFill>
        <p:spPr>
          <a:xfrm>
            <a:off x="2355849" y="2438400"/>
            <a:ext cx="7477125" cy="1866900"/>
          </a:xfrm>
          <a:prstGeom prst="rect">
            <a:avLst/>
          </a:prstGeom>
        </p:spPr>
      </p:pic>
    </p:spTree>
    <p:extLst>
      <p:ext uri="{BB962C8B-B14F-4D97-AF65-F5344CB8AC3E}">
        <p14:creationId xmlns:p14="http://schemas.microsoft.com/office/powerpoint/2010/main" val="2234230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7571-5112-4BFF-A4AD-E9E50AADF9AD}"/>
              </a:ext>
            </a:extLst>
          </p:cNvPr>
          <p:cNvSpPr>
            <a:spLocks noGrp="1"/>
          </p:cNvSpPr>
          <p:nvPr>
            <p:ph type="title"/>
          </p:nvPr>
        </p:nvSpPr>
        <p:spPr/>
        <p:txBody>
          <a:bodyPr>
            <a:normAutofit/>
          </a:bodyPr>
          <a:lstStyle/>
          <a:p>
            <a:r>
              <a:rPr lang="en-US" dirty="0"/>
              <a:t>The inspection of the files in a directory is done as follows:</a:t>
            </a:r>
            <a:endParaRPr lang="en-GB" dirty="0"/>
          </a:p>
        </p:txBody>
      </p:sp>
      <p:sp>
        <p:nvSpPr>
          <p:cNvPr id="3" name="Content Placeholder 2">
            <a:extLst>
              <a:ext uri="{FF2B5EF4-FFF2-40B4-BE49-F238E27FC236}">
                <a16:creationId xmlns:a16="http://schemas.microsoft.com/office/drawing/2014/main" id="{45040AEA-8BB7-4342-BCAF-C825DFCCD624}"/>
              </a:ext>
            </a:extLst>
          </p:cNvPr>
          <p:cNvSpPr>
            <a:spLocks noGrp="1"/>
          </p:cNvSpPr>
          <p:nvPr>
            <p:ph idx="1"/>
          </p:nvPr>
        </p:nvSpPr>
        <p:spPr/>
        <p:txBody>
          <a:bodyPr/>
          <a:lstStyle/>
          <a:p>
            <a:pPr marL="457200" indent="-457200">
              <a:buFont typeface="+mj-lt"/>
              <a:buAutoNum type="arabicPeriod"/>
            </a:pPr>
            <a:r>
              <a:rPr lang="en-US" dirty="0"/>
              <a:t> the desired directory is "opened" with the </a:t>
            </a:r>
            <a:r>
              <a:rPr lang="en-US" dirty="0" err="1"/>
              <a:t>opendir</a:t>
            </a:r>
            <a:r>
              <a:rPr lang="en-US" dirty="0"/>
              <a:t> function.</a:t>
            </a:r>
          </a:p>
          <a:p>
            <a:pPr marL="457200" indent="-457200">
              <a:buFont typeface="+mj-lt"/>
              <a:buAutoNum type="arabicPeriod"/>
            </a:pPr>
            <a:r>
              <a:rPr lang="en-GB" dirty="0"/>
              <a:t> </a:t>
            </a:r>
            <a:r>
              <a:rPr lang="en-US" dirty="0"/>
              <a:t>read, one by one, an entry in the directory, successively calling the </a:t>
            </a:r>
            <a:r>
              <a:rPr lang="en-US" dirty="0" err="1"/>
              <a:t>readdir</a:t>
            </a:r>
            <a:r>
              <a:rPr lang="en-US" dirty="0"/>
              <a:t> function. Each call of this function will return a pointer to a </a:t>
            </a:r>
            <a:r>
              <a:rPr lang="en-US" dirty="0" err="1"/>
              <a:t>dirent</a:t>
            </a:r>
            <a:r>
              <a:rPr lang="en-US" dirty="0"/>
              <a:t> structure, in which information about the read directory entry will be found. The entries in the directory will be scrolled, one after the other, until the last entry is reached. When there are no more entries in the read directory, the </a:t>
            </a:r>
            <a:r>
              <a:rPr lang="en-US" dirty="0" err="1"/>
              <a:t>readdir</a:t>
            </a:r>
            <a:r>
              <a:rPr lang="en-US" dirty="0"/>
              <a:t> function will return NULL. Also, in case of error, the function will also return NULL, but then it will also position the value of </a:t>
            </a:r>
            <a:r>
              <a:rPr lang="en-US" dirty="0" err="1"/>
              <a:t>errno</a:t>
            </a:r>
            <a:r>
              <a:rPr lang="en-US" dirty="0"/>
              <a:t> accordingly.</a:t>
            </a:r>
          </a:p>
          <a:p>
            <a:pPr marL="457200" indent="-457200">
              <a:buFont typeface="+mj-lt"/>
              <a:buAutoNum type="arabicPeriod"/>
            </a:pPr>
            <a:r>
              <a:rPr lang="en-US" dirty="0"/>
              <a:t> in the end. the directory is closed using </a:t>
            </a:r>
            <a:r>
              <a:rPr lang="en-US" dirty="0" err="1"/>
              <a:t>closedir</a:t>
            </a:r>
            <a:r>
              <a:rPr lang="en-US" dirty="0"/>
              <a:t>.</a:t>
            </a:r>
            <a:endParaRPr lang="en-GB" dirty="0"/>
          </a:p>
        </p:txBody>
      </p:sp>
    </p:spTree>
    <p:extLst>
      <p:ext uri="{BB962C8B-B14F-4D97-AF65-F5344CB8AC3E}">
        <p14:creationId xmlns:p14="http://schemas.microsoft.com/office/powerpoint/2010/main" val="100839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79854-EBC2-46C7-856E-96EA6EB820E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DC1F73-DB00-4121-9789-FC59BB2725D7}"/>
              </a:ext>
            </a:extLst>
          </p:cNvPr>
          <p:cNvSpPr>
            <a:spLocks noGrp="1"/>
          </p:cNvSpPr>
          <p:nvPr>
            <p:ph idx="1"/>
          </p:nvPr>
        </p:nvSpPr>
        <p:spPr/>
        <p:txBody>
          <a:bodyPr/>
          <a:lstStyle/>
          <a:p>
            <a:r>
              <a:rPr lang="en-US" dirty="0"/>
              <a:t> As shown on the previous slides, the only information that can be extracted (according to POSIX) from the </a:t>
            </a:r>
            <a:r>
              <a:rPr lang="en-US" dirty="0" err="1"/>
              <a:t>dirent</a:t>
            </a:r>
            <a:r>
              <a:rPr lang="en-US" dirty="0"/>
              <a:t> structure is the name of the directory entry. All other information about the read entry can be found by calling the functions stat, </a:t>
            </a:r>
            <a:r>
              <a:rPr lang="en-US" dirty="0" err="1"/>
              <a:t>fstat</a:t>
            </a:r>
            <a:r>
              <a:rPr lang="en-US" dirty="0"/>
              <a:t> or </a:t>
            </a:r>
            <a:r>
              <a:rPr lang="en-US" dirty="0" err="1"/>
              <a:t>lstat</a:t>
            </a:r>
            <a:r>
              <a:rPr lang="en-US" dirty="0"/>
              <a:t>.</a:t>
            </a:r>
          </a:p>
          <a:p>
            <a:endParaRPr lang="en-US" dirty="0"/>
          </a:p>
          <a:p>
            <a:pPr marL="0" indent="0" algn="ctr">
              <a:buNone/>
            </a:pPr>
            <a:r>
              <a:rPr lang="en-US" sz="4000" b="1" dirty="0">
                <a:solidFill>
                  <a:srgbClr val="FF0000"/>
                </a:solidFill>
              </a:rPr>
              <a:t>Refer to the manual pages corresponding to these functions.</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262801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E35F-2982-4372-8AD1-5AF86B05F884}"/>
              </a:ext>
            </a:extLst>
          </p:cNvPr>
          <p:cNvSpPr>
            <a:spLocks noGrp="1"/>
          </p:cNvSpPr>
          <p:nvPr>
            <p:ph type="title"/>
          </p:nvPr>
        </p:nvSpPr>
        <p:spPr/>
        <p:txBody>
          <a:bodyPr/>
          <a:lstStyle/>
          <a:p>
            <a:r>
              <a:rPr lang="en-GB" dirty="0"/>
              <a:t>Appendix </a:t>
            </a:r>
            <a:r>
              <a:rPr lang="en-US" dirty="0"/>
              <a:t>Other functions for working with directories and files</a:t>
            </a:r>
            <a:endParaRPr lang="en-GB" dirty="0"/>
          </a:p>
        </p:txBody>
      </p:sp>
      <p:sp>
        <p:nvSpPr>
          <p:cNvPr id="3" name="Content Placeholder 2">
            <a:extLst>
              <a:ext uri="{FF2B5EF4-FFF2-40B4-BE49-F238E27FC236}">
                <a16:creationId xmlns:a16="http://schemas.microsoft.com/office/drawing/2014/main" id="{7ADCE2B0-3AB8-45B3-B4EC-083E717A947F}"/>
              </a:ext>
            </a:extLst>
          </p:cNvPr>
          <p:cNvSpPr>
            <a:spLocks noGrp="1"/>
          </p:cNvSpPr>
          <p:nvPr>
            <p:ph idx="1"/>
          </p:nvPr>
        </p:nvSpPr>
        <p:spPr/>
        <p:txBody>
          <a:bodyPr/>
          <a:lstStyle/>
          <a:p>
            <a:r>
              <a:rPr lang="en-US" dirty="0"/>
              <a:t> creates fixed links to files</a:t>
            </a:r>
          </a:p>
          <a:p>
            <a:endParaRPr lang="en-US" dirty="0"/>
          </a:p>
          <a:p>
            <a:r>
              <a:rPr lang="en-US" dirty="0"/>
              <a:t> creates symbolic links to files or directories</a:t>
            </a:r>
          </a:p>
          <a:p>
            <a:pPr marL="0" indent="0">
              <a:buNone/>
            </a:pPr>
            <a:endParaRPr lang="en-US" dirty="0"/>
          </a:p>
          <a:p>
            <a:endParaRPr lang="en-US" dirty="0"/>
          </a:p>
          <a:p>
            <a:r>
              <a:rPr lang="en-US" dirty="0"/>
              <a:t> delete an entry in the directory (link, file or directory)</a:t>
            </a:r>
          </a:p>
          <a:p>
            <a:endParaRPr lang="en-US" dirty="0"/>
          </a:p>
        </p:txBody>
      </p:sp>
      <p:pic>
        <p:nvPicPr>
          <p:cNvPr id="4" name="Picture 3">
            <a:extLst>
              <a:ext uri="{FF2B5EF4-FFF2-40B4-BE49-F238E27FC236}">
                <a16:creationId xmlns:a16="http://schemas.microsoft.com/office/drawing/2014/main" id="{5FC56159-B867-4FA7-A056-8B1589B16CDD}"/>
              </a:ext>
            </a:extLst>
          </p:cNvPr>
          <p:cNvPicPr>
            <a:picLocks noChangeAspect="1"/>
          </p:cNvPicPr>
          <p:nvPr/>
        </p:nvPicPr>
        <p:blipFill>
          <a:blip r:embed="rId2"/>
          <a:stretch>
            <a:fillRect/>
          </a:stretch>
        </p:blipFill>
        <p:spPr>
          <a:xfrm>
            <a:off x="3098794" y="2307891"/>
            <a:ext cx="5991225" cy="714375"/>
          </a:xfrm>
          <a:prstGeom prst="rect">
            <a:avLst/>
          </a:prstGeom>
        </p:spPr>
      </p:pic>
      <p:pic>
        <p:nvPicPr>
          <p:cNvPr id="6" name="Picture 5">
            <a:extLst>
              <a:ext uri="{FF2B5EF4-FFF2-40B4-BE49-F238E27FC236}">
                <a16:creationId xmlns:a16="http://schemas.microsoft.com/office/drawing/2014/main" id="{3A0974EB-2C1B-4E97-9FFB-1EA500541AC8}"/>
              </a:ext>
            </a:extLst>
          </p:cNvPr>
          <p:cNvPicPr>
            <a:picLocks noChangeAspect="1"/>
          </p:cNvPicPr>
          <p:nvPr/>
        </p:nvPicPr>
        <p:blipFill>
          <a:blip r:embed="rId3"/>
          <a:stretch>
            <a:fillRect/>
          </a:stretch>
        </p:blipFill>
        <p:spPr>
          <a:xfrm>
            <a:off x="4084631" y="5328695"/>
            <a:ext cx="4019550" cy="828675"/>
          </a:xfrm>
          <a:prstGeom prst="rect">
            <a:avLst/>
          </a:prstGeom>
        </p:spPr>
      </p:pic>
      <p:pic>
        <p:nvPicPr>
          <p:cNvPr id="8" name="Picture 7">
            <a:extLst>
              <a:ext uri="{FF2B5EF4-FFF2-40B4-BE49-F238E27FC236}">
                <a16:creationId xmlns:a16="http://schemas.microsoft.com/office/drawing/2014/main" id="{9B8F4CA4-895C-45CC-9892-0B99D0D8CA77}"/>
              </a:ext>
            </a:extLst>
          </p:cNvPr>
          <p:cNvPicPr>
            <a:picLocks noChangeAspect="1"/>
          </p:cNvPicPr>
          <p:nvPr/>
        </p:nvPicPr>
        <p:blipFill>
          <a:blip r:embed="rId4"/>
          <a:stretch>
            <a:fillRect/>
          </a:stretch>
        </p:blipFill>
        <p:spPr>
          <a:xfrm>
            <a:off x="2894007" y="3638549"/>
            <a:ext cx="6400800" cy="790575"/>
          </a:xfrm>
          <a:prstGeom prst="rect">
            <a:avLst/>
          </a:prstGeom>
        </p:spPr>
      </p:pic>
    </p:spTree>
    <p:extLst>
      <p:ext uri="{BB962C8B-B14F-4D97-AF65-F5344CB8AC3E}">
        <p14:creationId xmlns:p14="http://schemas.microsoft.com/office/powerpoint/2010/main" val="33095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and Content Layout with Chart</a:t>
            </a:r>
          </a:p>
        </p:txBody>
      </p:sp>
      <p:pic>
        <p:nvPicPr>
          <p:cNvPr id="7" name="Content Placeholder 6">
            <a:extLst>
              <a:ext uri="{FF2B5EF4-FFF2-40B4-BE49-F238E27FC236}">
                <a16:creationId xmlns:a16="http://schemas.microsoft.com/office/drawing/2014/main" id="{9D7D75F0-3C0C-42C3-AECE-5AD17D6586F6}"/>
              </a:ext>
            </a:extLst>
          </p:cNvPr>
          <p:cNvPicPr>
            <a:picLocks noGrp="1" noChangeAspect="1"/>
          </p:cNvPicPr>
          <p:nvPr>
            <p:ph idx="1"/>
          </p:nvPr>
        </p:nvPicPr>
        <p:blipFill>
          <a:blip r:embed="rId2"/>
          <a:stretch>
            <a:fillRect/>
          </a:stretch>
        </p:blipFill>
        <p:spPr>
          <a:xfrm>
            <a:off x="8532812" y="1838324"/>
            <a:ext cx="3168891" cy="4267200"/>
          </a:xfrm>
          <a:prstGeom prst="rect">
            <a:avLst/>
          </a:prstGeom>
        </p:spPr>
      </p:pic>
      <p:sp>
        <p:nvSpPr>
          <p:cNvPr id="8" name="TextBox 7">
            <a:extLst>
              <a:ext uri="{FF2B5EF4-FFF2-40B4-BE49-F238E27FC236}">
                <a16:creationId xmlns:a16="http://schemas.microsoft.com/office/drawing/2014/main" id="{F647221A-1C64-4B27-A2A0-72AB80782B82}"/>
              </a:ext>
            </a:extLst>
          </p:cNvPr>
          <p:cNvSpPr txBox="1"/>
          <p:nvPr/>
        </p:nvSpPr>
        <p:spPr>
          <a:xfrm>
            <a:off x="1522414" y="1819274"/>
            <a:ext cx="6857998" cy="4081117"/>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US" sz="2000" dirty="0"/>
              <a:t>We will continue to focus on the system functions that UNIX operating systems provide for working with files and directories. All function prototypes, along with the related programs that use them, are written in C language.</a:t>
            </a:r>
          </a:p>
          <a:p>
            <a:pPr marL="342900" indent="-342900">
              <a:lnSpc>
                <a:spcPct val="90000"/>
              </a:lnSpc>
              <a:buFont typeface="Wingdings" panose="05000000000000000000" pitchFamily="2" charset="2"/>
              <a:buChar char="§"/>
            </a:pPr>
            <a:endParaRPr lang="en-US" sz="2000" dirty="0"/>
          </a:p>
          <a:p>
            <a:pPr marL="342900" indent="-342900">
              <a:lnSpc>
                <a:spcPct val="90000"/>
              </a:lnSpc>
              <a:buFont typeface="Wingdings" panose="05000000000000000000" pitchFamily="2" charset="2"/>
              <a:buChar char="§"/>
            </a:pPr>
            <a:r>
              <a:rPr lang="en-GB" sz="2000" dirty="0"/>
              <a:t> </a:t>
            </a:r>
            <a:r>
              <a:rPr lang="en-US" sz="2000" dirty="0"/>
              <a:t>The system calls that we will present below are also found in the MS-DOS operating systems.</a:t>
            </a:r>
          </a:p>
          <a:p>
            <a:pPr marL="342900" indent="-342900">
              <a:lnSpc>
                <a:spcPct val="90000"/>
              </a:lnSpc>
              <a:buFont typeface="Wingdings" panose="05000000000000000000" pitchFamily="2" charset="2"/>
              <a:buChar char="§"/>
            </a:pPr>
            <a:endParaRPr lang="en-US" sz="2000" dirty="0"/>
          </a:p>
          <a:p>
            <a:pPr marL="342900" indent="-342900">
              <a:lnSpc>
                <a:spcPct val="90000"/>
              </a:lnSpc>
              <a:buFont typeface="Wingdings" panose="05000000000000000000" pitchFamily="2" charset="2"/>
              <a:buChar char="§"/>
            </a:pPr>
            <a:r>
              <a:rPr lang="en-US" sz="2000" dirty="0"/>
              <a:t>Each file can be accessed in user programs based on a unique identifier called a handle. This handle is a file descriptor, an integer that is associated with the file when it is opened.</a:t>
            </a:r>
          </a:p>
          <a:p>
            <a:pPr marL="342900" indent="-342900">
              <a:lnSpc>
                <a:spcPct val="90000"/>
              </a:lnSpc>
              <a:buFont typeface="Wingdings" panose="05000000000000000000" pitchFamily="2" charset="2"/>
              <a:buChar char="§"/>
            </a:pPr>
            <a:endParaRPr lang="en-US" sz="2400" dirty="0"/>
          </a:p>
          <a:p>
            <a:pPr marL="342900" indent="-342900">
              <a:lnSpc>
                <a:spcPct val="90000"/>
              </a:lnSpc>
              <a:buFont typeface="Wingdings" panose="05000000000000000000" pitchFamily="2" charset="2"/>
              <a:buChar char="§"/>
            </a:pPr>
            <a:endParaRPr lang="en-GB" sz="2400" dirty="0"/>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ED50-E55C-4C13-A6C9-C41382B6D53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37B9B0A-4940-4F95-84EF-08B1BD7BB153}"/>
              </a:ext>
            </a:extLst>
          </p:cNvPr>
          <p:cNvSpPr>
            <a:spLocks noGrp="1"/>
          </p:cNvSpPr>
          <p:nvPr>
            <p:ph idx="1"/>
          </p:nvPr>
        </p:nvSpPr>
        <p:spPr/>
        <p:txBody>
          <a:bodyPr>
            <a:normAutofit/>
          </a:bodyPr>
          <a:lstStyle/>
          <a:p>
            <a:r>
              <a:rPr lang="en-US" dirty="0"/>
              <a:t> renaming / moving files</a:t>
            </a:r>
          </a:p>
          <a:p>
            <a:pPr marL="0" indent="0">
              <a:buNone/>
            </a:pPr>
            <a:endParaRPr lang="en-US" dirty="0"/>
          </a:p>
          <a:p>
            <a:endParaRPr lang="en-US" dirty="0"/>
          </a:p>
          <a:p>
            <a:r>
              <a:rPr lang="en-GB" dirty="0"/>
              <a:t> deleting directories</a:t>
            </a:r>
          </a:p>
          <a:p>
            <a:endParaRPr lang="en-GB" dirty="0"/>
          </a:p>
          <a:p>
            <a:endParaRPr lang="en-GB" dirty="0"/>
          </a:p>
          <a:p>
            <a:r>
              <a:rPr lang="en-GB" dirty="0"/>
              <a:t> change of current director</a:t>
            </a:r>
          </a:p>
        </p:txBody>
      </p:sp>
      <p:pic>
        <p:nvPicPr>
          <p:cNvPr id="6" name="Picture 5">
            <a:extLst>
              <a:ext uri="{FF2B5EF4-FFF2-40B4-BE49-F238E27FC236}">
                <a16:creationId xmlns:a16="http://schemas.microsoft.com/office/drawing/2014/main" id="{839A2BA6-9283-403A-8B22-7424C7F99E88}"/>
              </a:ext>
            </a:extLst>
          </p:cNvPr>
          <p:cNvPicPr>
            <a:picLocks noChangeAspect="1"/>
          </p:cNvPicPr>
          <p:nvPr/>
        </p:nvPicPr>
        <p:blipFill>
          <a:blip r:embed="rId2"/>
          <a:stretch>
            <a:fillRect/>
          </a:stretch>
        </p:blipFill>
        <p:spPr>
          <a:xfrm>
            <a:off x="4179885" y="4038600"/>
            <a:ext cx="3829050" cy="800100"/>
          </a:xfrm>
          <a:prstGeom prst="rect">
            <a:avLst/>
          </a:prstGeom>
        </p:spPr>
      </p:pic>
      <p:pic>
        <p:nvPicPr>
          <p:cNvPr id="7" name="Picture 6">
            <a:extLst>
              <a:ext uri="{FF2B5EF4-FFF2-40B4-BE49-F238E27FC236}">
                <a16:creationId xmlns:a16="http://schemas.microsoft.com/office/drawing/2014/main" id="{5F7C2989-5BB3-41CF-850B-E889E24DFB81}"/>
              </a:ext>
            </a:extLst>
          </p:cNvPr>
          <p:cNvPicPr>
            <a:picLocks noChangeAspect="1"/>
          </p:cNvPicPr>
          <p:nvPr/>
        </p:nvPicPr>
        <p:blipFill>
          <a:blip r:embed="rId3"/>
          <a:stretch>
            <a:fillRect/>
          </a:stretch>
        </p:blipFill>
        <p:spPr>
          <a:xfrm>
            <a:off x="5541960" y="5153025"/>
            <a:ext cx="3343275" cy="1019175"/>
          </a:xfrm>
          <a:prstGeom prst="rect">
            <a:avLst/>
          </a:prstGeom>
        </p:spPr>
      </p:pic>
      <p:pic>
        <p:nvPicPr>
          <p:cNvPr id="10" name="Picture 9">
            <a:extLst>
              <a:ext uri="{FF2B5EF4-FFF2-40B4-BE49-F238E27FC236}">
                <a16:creationId xmlns:a16="http://schemas.microsoft.com/office/drawing/2014/main" id="{DD513CEA-1070-4AC5-9872-151178F61AC8}"/>
              </a:ext>
            </a:extLst>
          </p:cNvPr>
          <p:cNvPicPr>
            <a:picLocks noChangeAspect="1"/>
          </p:cNvPicPr>
          <p:nvPr/>
        </p:nvPicPr>
        <p:blipFill>
          <a:blip r:embed="rId4"/>
          <a:stretch>
            <a:fillRect/>
          </a:stretch>
        </p:blipFill>
        <p:spPr>
          <a:xfrm>
            <a:off x="2703510" y="2438400"/>
            <a:ext cx="6181725" cy="838200"/>
          </a:xfrm>
          <a:prstGeom prst="rect">
            <a:avLst/>
          </a:prstGeom>
        </p:spPr>
      </p:pic>
    </p:spTree>
    <p:extLst>
      <p:ext uri="{BB962C8B-B14F-4D97-AF65-F5344CB8AC3E}">
        <p14:creationId xmlns:p14="http://schemas.microsoft.com/office/powerpoint/2010/main" val="421065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A386-0DD8-4418-943A-F9391F4CFB2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D5D0F4C-8EFE-445B-ABC3-5D0566567090}"/>
              </a:ext>
            </a:extLst>
          </p:cNvPr>
          <p:cNvSpPr>
            <a:spLocks noGrp="1"/>
          </p:cNvSpPr>
          <p:nvPr>
            <p:ph idx="1"/>
          </p:nvPr>
        </p:nvSpPr>
        <p:spPr/>
        <p:txBody>
          <a:bodyPr/>
          <a:lstStyle/>
          <a:p>
            <a:r>
              <a:rPr lang="en-US" dirty="0"/>
              <a:t>determination of the current director</a:t>
            </a:r>
          </a:p>
          <a:p>
            <a:endParaRPr lang="en-US" dirty="0"/>
          </a:p>
          <a:p>
            <a:endParaRPr lang="en-US" dirty="0"/>
          </a:p>
          <a:p>
            <a:pPr marL="0" indent="0">
              <a:buNone/>
            </a:pPr>
            <a:r>
              <a:rPr lang="en-US" dirty="0"/>
              <a:t> Refer to the man pages corresponding to the functions presented in the last few slides, as well as those of related functions.</a:t>
            </a:r>
          </a:p>
          <a:p>
            <a:pPr marL="0" indent="0">
              <a:buNone/>
            </a:pPr>
            <a:endParaRPr lang="en-GB" dirty="0"/>
          </a:p>
        </p:txBody>
      </p:sp>
      <p:pic>
        <p:nvPicPr>
          <p:cNvPr id="7" name="Picture 6">
            <a:extLst>
              <a:ext uri="{FF2B5EF4-FFF2-40B4-BE49-F238E27FC236}">
                <a16:creationId xmlns:a16="http://schemas.microsoft.com/office/drawing/2014/main" id="{B7CB2584-95F0-42B5-A1AE-F96D7873F355}"/>
              </a:ext>
            </a:extLst>
          </p:cNvPr>
          <p:cNvPicPr>
            <a:picLocks noChangeAspect="1"/>
          </p:cNvPicPr>
          <p:nvPr/>
        </p:nvPicPr>
        <p:blipFill>
          <a:blip r:embed="rId2"/>
          <a:stretch>
            <a:fillRect/>
          </a:stretch>
        </p:blipFill>
        <p:spPr>
          <a:xfrm>
            <a:off x="3879849" y="2362200"/>
            <a:ext cx="4429125" cy="809625"/>
          </a:xfrm>
          <a:prstGeom prst="rect">
            <a:avLst/>
          </a:prstGeom>
        </p:spPr>
      </p:pic>
    </p:spTree>
    <p:extLst>
      <p:ext uri="{BB962C8B-B14F-4D97-AF65-F5344CB8AC3E}">
        <p14:creationId xmlns:p14="http://schemas.microsoft.com/office/powerpoint/2010/main" val="19643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2E01-F5C0-4EE4-8C9F-78A8E5A39F48}"/>
              </a:ext>
            </a:extLst>
          </p:cNvPr>
          <p:cNvSpPr>
            <a:spLocks noGrp="1"/>
          </p:cNvSpPr>
          <p:nvPr>
            <p:ph type="title"/>
          </p:nvPr>
        </p:nvSpPr>
        <p:spPr/>
        <p:txBody>
          <a:bodyPr/>
          <a:lstStyle/>
          <a:p>
            <a:r>
              <a:rPr lang="en-GB" dirty="0"/>
              <a:t>Homework</a:t>
            </a:r>
          </a:p>
        </p:txBody>
      </p:sp>
      <p:sp>
        <p:nvSpPr>
          <p:cNvPr id="3" name="Content Placeholder 2">
            <a:extLst>
              <a:ext uri="{FF2B5EF4-FFF2-40B4-BE49-F238E27FC236}">
                <a16:creationId xmlns:a16="http://schemas.microsoft.com/office/drawing/2014/main" id="{2048707C-3263-4A2D-B789-40660968C0A6}"/>
              </a:ext>
            </a:extLst>
          </p:cNvPr>
          <p:cNvSpPr>
            <a:spLocks noGrp="1"/>
          </p:cNvSpPr>
          <p:nvPr>
            <p:ph idx="1"/>
          </p:nvPr>
        </p:nvSpPr>
        <p:spPr/>
        <p:txBody>
          <a:bodyPr/>
          <a:lstStyle/>
          <a:p>
            <a:r>
              <a:rPr lang="en-US" dirty="0"/>
              <a:t> Write a C program for Unix, callable from the command line as follows:</a:t>
            </a:r>
          </a:p>
          <a:p>
            <a:pPr marL="0" indent="0">
              <a:buNone/>
            </a:pPr>
            <a:r>
              <a:rPr lang="en-US" dirty="0"/>
              <a:t> 			</a:t>
            </a:r>
            <a:r>
              <a:rPr lang="en-US" dirty="0" err="1"/>
              <a:t>copytree</a:t>
            </a:r>
            <a:r>
              <a:rPr lang="en-US" dirty="0"/>
              <a:t> path1 path2</a:t>
            </a:r>
          </a:p>
          <a:p>
            <a:r>
              <a:rPr lang="en-GB" dirty="0"/>
              <a:t> </a:t>
            </a:r>
            <a:r>
              <a:rPr lang="en-US" dirty="0"/>
              <a:t>which copies the path1 directory, with all its subdirectories to the path2 directory. If path2 already exists, an error message will be generated. If symbolic links are found in the source, symbolic links will be created at the destination that refer to the same file as the original (the indicated file is not copied!).</a:t>
            </a:r>
          </a:p>
          <a:p>
            <a:endParaRPr lang="en-US" dirty="0"/>
          </a:p>
          <a:p>
            <a:endParaRPr lang="en-US" dirty="0"/>
          </a:p>
        </p:txBody>
      </p:sp>
    </p:spTree>
    <p:extLst>
      <p:ext uri="{BB962C8B-B14F-4D97-AF65-F5344CB8AC3E}">
        <p14:creationId xmlns:p14="http://schemas.microsoft.com/office/powerpoint/2010/main" val="67661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close and other functions</a:t>
            </a:r>
          </a:p>
        </p:txBody>
      </p:sp>
      <p:sp>
        <p:nvSpPr>
          <p:cNvPr id="5" name="Content Placeholder 4"/>
          <p:cNvSpPr>
            <a:spLocks noGrp="1"/>
          </p:cNvSpPr>
          <p:nvPr>
            <p:ph sz="half" idx="1"/>
          </p:nvPr>
        </p:nvSpPr>
        <p:spPr>
          <a:xfrm>
            <a:off x="1522413" y="1905000"/>
            <a:ext cx="10058399" cy="4495800"/>
          </a:xfrm>
        </p:spPr>
        <p:txBody>
          <a:bodyPr/>
          <a:lstStyle/>
          <a:p>
            <a:r>
              <a:rPr lang="en-US" dirty="0"/>
              <a:t> To open a file for reading, writing or editing, we use the open function:</a:t>
            </a:r>
          </a:p>
          <a:p>
            <a:endParaRPr lang="en-US" dirty="0"/>
          </a:p>
          <a:p>
            <a:endParaRPr lang="en-US" dirty="0"/>
          </a:p>
          <a:p>
            <a:endParaRPr lang="en-US" dirty="0"/>
          </a:p>
          <a:p>
            <a:r>
              <a:rPr lang="en-US" dirty="0"/>
              <a:t> The function returns -1 in case of error. Otherwise, it returns the file descriptor associated with the open file.	</a:t>
            </a:r>
          </a:p>
          <a:p>
            <a:r>
              <a:rPr lang="en-US" dirty="0"/>
              <a:t> pathname - represents the file name.</a:t>
            </a:r>
          </a:p>
          <a:p>
            <a:r>
              <a:rPr lang="en-US" dirty="0"/>
              <a:t> flags and mode are on the next slide.</a:t>
            </a:r>
          </a:p>
        </p:txBody>
      </p:sp>
      <p:pic>
        <p:nvPicPr>
          <p:cNvPr id="9" name="Picture 8">
            <a:extLst>
              <a:ext uri="{FF2B5EF4-FFF2-40B4-BE49-F238E27FC236}">
                <a16:creationId xmlns:a16="http://schemas.microsoft.com/office/drawing/2014/main" id="{8956532E-1A32-4611-BE0C-395838D31C45}"/>
              </a:ext>
            </a:extLst>
          </p:cNvPr>
          <p:cNvPicPr>
            <a:picLocks noChangeAspect="1"/>
          </p:cNvPicPr>
          <p:nvPr/>
        </p:nvPicPr>
        <p:blipFill>
          <a:blip r:embed="rId2"/>
          <a:stretch>
            <a:fillRect/>
          </a:stretch>
        </p:blipFill>
        <p:spPr>
          <a:xfrm>
            <a:off x="2884487" y="2362200"/>
            <a:ext cx="6419850" cy="1543050"/>
          </a:xfrm>
          <a:prstGeom prst="rect">
            <a:avLst/>
          </a:prstGeom>
        </p:spPr>
      </p:pic>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Parameters</a:t>
            </a:r>
          </a:p>
        </p:txBody>
      </p:sp>
      <p:sp>
        <p:nvSpPr>
          <p:cNvPr id="5" name="Content Placeholder 4">
            <a:extLst>
              <a:ext uri="{FF2B5EF4-FFF2-40B4-BE49-F238E27FC236}">
                <a16:creationId xmlns:a16="http://schemas.microsoft.com/office/drawing/2014/main" id="{F698E803-2633-420E-AD87-6B03A4880477}"/>
              </a:ext>
            </a:extLst>
          </p:cNvPr>
          <p:cNvSpPr>
            <a:spLocks noGrp="1"/>
          </p:cNvSpPr>
          <p:nvPr>
            <p:ph sz="half" idx="1"/>
          </p:nvPr>
        </p:nvSpPr>
        <p:spPr>
          <a:xfrm>
            <a:off x="1370012" y="1828800"/>
            <a:ext cx="10210799" cy="4754562"/>
          </a:xfrm>
        </p:spPr>
        <p:txBody>
          <a:bodyPr>
            <a:normAutofit fontScale="85000" lnSpcReduction="20000"/>
          </a:bodyPr>
          <a:lstStyle/>
          <a:p>
            <a:r>
              <a:rPr lang="en-US" dirty="0"/>
              <a:t> </a:t>
            </a:r>
            <a:r>
              <a:rPr lang="en-US" b="1" dirty="0"/>
              <a:t>Flags</a:t>
            </a:r>
            <a:r>
              <a:rPr lang="en-US" dirty="0"/>
              <a:t> - represent a series of flags for opening the file. These flags are implemented as a string of bits, in which each bit or group of bits has a certain meaning. For each meaning you find the definition of the bit or group of bits in </a:t>
            </a:r>
            <a:r>
              <a:rPr lang="en-US" dirty="0" err="1"/>
              <a:t>fnctl.h</a:t>
            </a:r>
            <a:r>
              <a:rPr lang="en-US" dirty="0"/>
              <a:t>, in the form of constants that you can combine using logical operators per bit (mainly the logical operator or). Some of the constants are:</a:t>
            </a:r>
          </a:p>
          <a:p>
            <a:r>
              <a:rPr lang="en-US" dirty="0"/>
              <a:t>O_RDONLY - read only</a:t>
            </a:r>
          </a:p>
          <a:p>
            <a:r>
              <a:rPr lang="en-US" dirty="0"/>
              <a:t>O_WRONLY - open for writing only</a:t>
            </a:r>
          </a:p>
          <a:p>
            <a:r>
              <a:rPr lang="en-US" dirty="0"/>
              <a:t>O_RDWR - open for reading and writing</a:t>
            </a:r>
          </a:p>
          <a:p>
            <a:r>
              <a:rPr lang="en-US" dirty="0"/>
              <a:t>O_APPEND - open for addition at the end of the file</a:t>
            </a:r>
          </a:p>
          <a:p>
            <a:r>
              <a:rPr lang="en-US" dirty="0"/>
              <a:t>O_CREAT - creating the file, if it does not already exist; if used with this option, the open function must also receive the mode parameter.</a:t>
            </a:r>
          </a:p>
          <a:p>
            <a:r>
              <a:rPr lang="en-US" dirty="0"/>
              <a:t>O_EXCL - "exclusive" file creation: if O_CREAT was used and the file already exists, the open function will return error</a:t>
            </a:r>
          </a:p>
          <a:p>
            <a:r>
              <a:rPr lang="en-US" dirty="0"/>
              <a:t>O_TRUNC - if the file exists, its contents are deleted</a:t>
            </a:r>
            <a:endParaRPr lang="en-GB" dirty="0"/>
          </a:p>
        </p:txBody>
      </p:sp>
      <p:pic>
        <p:nvPicPr>
          <p:cNvPr id="11" name="Picture 10">
            <a:extLst>
              <a:ext uri="{FF2B5EF4-FFF2-40B4-BE49-F238E27FC236}">
                <a16:creationId xmlns:a16="http://schemas.microsoft.com/office/drawing/2014/main" id="{87D592B8-0E6B-469E-B265-CE57DAAF245B}"/>
              </a:ext>
            </a:extLst>
          </p:cNvPr>
          <p:cNvPicPr>
            <a:picLocks noChangeAspect="1"/>
          </p:cNvPicPr>
          <p:nvPr/>
        </p:nvPicPr>
        <p:blipFill>
          <a:blip r:embed="rId2"/>
          <a:stretch>
            <a:fillRect/>
          </a:stretch>
        </p:blipFill>
        <p:spPr>
          <a:xfrm>
            <a:off x="8151812" y="2895600"/>
            <a:ext cx="2895507" cy="1924050"/>
          </a:xfrm>
          <a:prstGeom prst="rect">
            <a:avLst/>
          </a:prstGeom>
        </p:spPr>
      </p:pic>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6FA9-B237-49BE-8270-473839967AD4}"/>
              </a:ext>
            </a:extLst>
          </p:cNvPr>
          <p:cNvSpPr>
            <a:spLocks noGrp="1"/>
          </p:cNvSpPr>
          <p:nvPr>
            <p:ph type="title"/>
          </p:nvPr>
        </p:nvSpPr>
        <p:spPr/>
        <p:txBody>
          <a:bodyPr/>
          <a:lstStyle/>
          <a:p>
            <a:r>
              <a:rPr lang="en-US" dirty="0"/>
              <a:t>Parameters</a:t>
            </a:r>
            <a:endParaRPr lang="en-GB" dirty="0"/>
          </a:p>
        </p:txBody>
      </p:sp>
      <p:sp>
        <p:nvSpPr>
          <p:cNvPr id="3" name="Content Placeholder 2">
            <a:extLst>
              <a:ext uri="{FF2B5EF4-FFF2-40B4-BE49-F238E27FC236}">
                <a16:creationId xmlns:a16="http://schemas.microsoft.com/office/drawing/2014/main" id="{F15B0112-7E48-4107-A66F-49F3332A0928}"/>
              </a:ext>
            </a:extLst>
          </p:cNvPr>
          <p:cNvSpPr>
            <a:spLocks noGrp="1"/>
          </p:cNvSpPr>
          <p:nvPr>
            <p:ph idx="1"/>
          </p:nvPr>
        </p:nvSpPr>
        <p:spPr>
          <a:xfrm>
            <a:off x="1522414" y="1905000"/>
            <a:ext cx="9144000" cy="4724400"/>
          </a:xfrm>
        </p:spPr>
        <p:txBody>
          <a:bodyPr>
            <a:normAutofit fontScale="85000" lnSpcReduction="20000"/>
          </a:bodyPr>
          <a:lstStyle/>
          <a:p>
            <a:r>
              <a:rPr lang="en-US" dirty="0"/>
              <a:t> mode - is used only if the file is created and specifies the access rights associated with the file. These are obtained by combining constants using its operator ('|'), as in the previous option. The constants can be:</a:t>
            </a:r>
          </a:p>
          <a:p>
            <a:r>
              <a:rPr lang="en-US" dirty="0"/>
              <a:t>S_IRUSR - read right for file owner</a:t>
            </a:r>
          </a:p>
          <a:p>
            <a:r>
              <a:rPr lang="en-US" dirty="0"/>
              <a:t>S_IWUSR - write right for file owner</a:t>
            </a:r>
          </a:p>
          <a:p>
            <a:r>
              <a:rPr lang="en-US" dirty="0"/>
              <a:t>S_IXUSR - runtime right for file owner</a:t>
            </a:r>
          </a:p>
          <a:p>
            <a:r>
              <a:rPr lang="en-US" dirty="0"/>
              <a:t>S_IRGRP - read right for the group that owns the file</a:t>
            </a:r>
          </a:p>
          <a:p>
            <a:r>
              <a:rPr lang="en-US" dirty="0"/>
              <a:t>S_IWGRP - write right for the group that owns the file</a:t>
            </a:r>
          </a:p>
          <a:p>
            <a:r>
              <a:rPr lang="en-US" dirty="0"/>
              <a:t>S_IXGRP - execution right for the group that owns the file</a:t>
            </a:r>
          </a:p>
          <a:p>
            <a:r>
              <a:rPr lang="en-US" dirty="0"/>
              <a:t>S_IROTH - read right for other users</a:t>
            </a:r>
          </a:p>
          <a:p>
            <a:r>
              <a:rPr lang="en-US" dirty="0"/>
              <a:t>S_IWOTH - write right for other users</a:t>
            </a:r>
          </a:p>
          <a:p>
            <a:r>
              <a:rPr lang="en-US" dirty="0"/>
              <a:t>S_IROTH - execution right for other users</a:t>
            </a:r>
          </a:p>
          <a:p>
            <a:endParaRPr lang="en-GB" dirty="0"/>
          </a:p>
        </p:txBody>
      </p:sp>
      <p:pic>
        <p:nvPicPr>
          <p:cNvPr id="5" name="Picture 4">
            <a:extLst>
              <a:ext uri="{FF2B5EF4-FFF2-40B4-BE49-F238E27FC236}">
                <a16:creationId xmlns:a16="http://schemas.microsoft.com/office/drawing/2014/main" id="{13669077-A4F9-4807-8875-4158DE5554DB}"/>
              </a:ext>
            </a:extLst>
          </p:cNvPr>
          <p:cNvPicPr>
            <a:picLocks noChangeAspect="1"/>
          </p:cNvPicPr>
          <p:nvPr/>
        </p:nvPicPr>
        <p:blipFill>
          <a:blip r:embed="rId2"/>
          <a:stretch>
            <a:fillRect/>
          </a:stretch>
        </p:blipFill>
        <p:spPr>
          <a:xfrm>
            <a:off x="7694612" y="2514600"/>
            <a:ext cx="4187536" cy="2362200"/>
          </a:xfrm>
          <a:prstGeom prst="rect">
            <a:avLst/>
          </a:prstGeom>
        </p:spPr>
      </p:pic>
    </p:spTree>
    <p:extLst>
      <p:ext uri="{BB962C8B-B14F-4D97-AF65-F5344CB8AC3E}">
        <p14:creationId xmlns:p14="http://schemas.microsoft.com/office/powerpoint/2010/main" val="518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26C0C-19DD-48B1-AB08-52F21B5D4E52}"/>
              </a:ext>
            </a:extLst>
          </p:cNvPr>
          <p:cNvSpPr>
            <a:spLocks noGrp="1"/>
          </p:cNvSpPr>
          <p:nvPr>
            <p:ph type="title"/>
          </p:nvPr>
        </p:nvSpPr>
        <p:spPr/>
        <p:txBody>
          <a:bodyPr/>
          <a:lstStyle/>
          <a:p>
            <a:r>
              <a:rPr lang="en-US" dirty="0"/>
              <a:t>Function create and close</a:t>
            </a:r>
            <a:endParaRPr lang="en-GB" dirty="0"/>
          </a:p>
        </p:txBody>
      </p:sp>
      <p:sp>
        <p:nvSpPr>
          <p:cNvPr id="3" name="Content Placeholder 2">
            <a:extLst>
              <a:ext uri="{FF2B5EF4-FFF2-40B4-BE49-F238E27FC236}">
                <a16:creationId xmlns:a16="http://schemas.microsoft.com/office/drawing/2014/main" id="{8ADDBCF0-E98E-432F-BD7F-C5FF4DB0F2DB}"/>
              </a:ext>
            </a:extLst>
          </p:cNvPr>
          <p:cNvSpPr>
            <a:spLocks noGrp="1"/>
          </p:cNvSpPr>
          <p:nvPr>
            <p:ph idx="1"/>
          </p:nvPr>
        </p:nvSpPr>
        <p:spPr/>
        <p:txBody>
          <a:bodyPr/>
          <a:lstStyle/>
          <a:p>
            <a:r>
              <a:rPr lang="en-US" dirty="0"/>
              <a:t> This function can also be used to create files:</a:t>
            </a:r>
          </a:p>
          <a:p>
            <a:endParaRPr lang="en-US" dirty="0"/>
          </a:p>
          <a:p>
            <a:r>
              <a:rPr lang="en-US" dirty="0"/>
              <a:t> equivalent to specifying O_WRONLY options O_CREAT | O_TRUNC the open function.</a:t>
            </a:r>
          </a:p>
          <a:p>
            <a:r>
              <a:rPr lang="en-US" dirty="0"/>
              <a:t>After using the file, it must be closed using the function</a:t>
            </a:r>
          </a:p>
          <a:p>
            <a:endParaRPr lang="en-US" dirty="0"/>
          </a:p>
          <a:p>
            <a:pPr marL="0" indent="0">
              <a:buNone/>
            </a:pPr>
            <a:endParaRPr lang="en-US" dirty="0"/>
          </a:p>
          <a:p>
            <a:r>
              <a:rPr lang="en-US" dirty="0"/>
              <a:t>where </a:t>
            </a:r>
            <a:r>
              <a:rPr lang="en-US" dirty="0" err="1"/>
              <a:t>fd</a:t>
            </a:r>
            <a:r>
              <a:rPr lang="en-US" dirty="0"/>
              <a:t> is the file descriptor obtained at open.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BE9FFC7-5ED8-4605-8078-6C06C8A10E72}"/>
              </a:ext>
            </a:extLst>
          </p:cNvPr>
          <p:cNvPicPr>
            <a:picLocks noChangeAspect="1"/>
          </p:cNvPicPr>
          <p:nvPr/>
        </p:nvPicPr>
        <p:blipFill>
          <a:blip r:embed="rId2"/>
          <a:stretch>
            <a:fillRect/>
          </a:stretch>
        </p:blipFill>
        <p:spPr>
          <a:xfrm>
            <a:off x="3413124" y="2362200"/>
            <a:ext cx="5362575" cy="428625"/>
          </a:xfrm>
          <a:prstGeom prst="rect">
            <a:avLst/>
          </a:prstGeom>
        </p:spPr>
      </p:pic>
      <p:pic>
        <p:nvPicPr>
          <p:cNvPr id="7" name="Picture 6">
            <a:extLst>
              <a:ext uri="{FF2B5EF4-FFF2-40B4-BE49-F238E27FC236}">
                <a16:creationId xmlns:a16="http://schemas.microsoft.com/office/drawing/2014/main" id="{45758978-23A9-4F8E-996D-47B02E8C7C06}"/>
              </a:ext>
            </a:extLst>
          </p:cNvPr>
          <p:cNvPicPr>
            <a:picLocks noChangeAspect="1"/>
          </p:cNvPicPr>
          <p:nvPr/>
        </p:nvPicPr>
        <p:blipFill>
          <a:blip r:embed="rId3"/>
          <a:stretch>
            <a:fillRect/>
          </a:stretch>
        </p:blipFill>
        <p:spPr>
          <a:xfrm>
            <a:off x="4889498" y="4572000"/>
            <a:ext cx="2409825" cy="762000"/>
          </a:xfrm>
          <a:prstGeom prst="rect">
            <a:avLst/>
          </a:prstGeom>
        </p:spPr>
      </p:pic>
    </p:spTree>
    <p:extLst>
      <p:ext uri="{BB962C8B-B14F-4D97-AF65-F5344CB8AC3E}">
        <p14:creationId xmlns:p14="http://schemas.microsoft.com/office/powerpoint/2010/main" val="322849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CE19-6798-49F9-AC60-15F59D5F2C59}"/>
              </a:ext>
            </a:extLst>
          </p:cNvPr>
          <p:cNvSpPr>
            <a:spLocks noGrp="1"/>
          </p:cNvSpPr>
          <p:nvPr>
            <p:ph type="title"/>
          </p:nvPr>
        </p:nvSpPr>
        <p:spPr/>
        <p:txBody>
          <a:bodyPr/>
          <a:lstStyle/>
          <a:p>
            <a:r>
              <a:rPr lang="en-GB" dirty="0"/>
              <a:t>Read function</a:t>
            </a:r>
          </a:p>
        </p:txBody>
      </p:sp>
      <p:sp>
        <p:nvSpPr>
          <p:cNvPr id="3" name="Content Placeholder 2">
            <a:extLst>
              <a:ext uri="{FF2B5EF4-FFF2-40B4-BE49-F238E27FC236}">
                <a16:creationId xmlns:a16="http://schemas.microsoft.com/office/drawing/2014/main" id="{ED8977E1-0D89-4F8B-8606-A21F1D1AD4F3}"/>
              </a:ext>
            </a:extLst>
          </p:cNvPr>
          <p:cNvSpPr>
            <a:spLocks noGrp="1"/>
          </p:cNvSpPr>
          <p:nvPr>
            <p:ph idx="1"/>
          </p:nvPr>
        </p:nvSpPr>
        <p:spPr>
          <a:xfrm>
            <a:off x="1522414" y="1905000"/>
            <a:ext cx="9144000" cy="4678362"/>
          </a:xfrm>
        </p:spPr>
        <p:txBody>
          <a:bodyPr>
            <a:normAutofit fontScale="92500" lnSpcReduction="10000"/>
          </a:bodyPr>
          <a:lstStyle/>
          <a:p>
            <a:r>
              <a:rPr lang="en-US" dirty="0"/>
              <a:t> Reading data from an open file is done with the function:</a:t>
            </a:r>
          </a:p>
          <a:p>
            <a:endParaRPr lang="en-US" dirty="0"/>
          </a:p>
          <a:p>
            <a:endParaRPr lang="en-US" dirty="0"/>
          </a:p>
          <a:p>
            <a:r>
              <a:rPr lang="en-US" dirty="0"/>
              <a:t> The function reads several exactly </a:t>
            </a:r>
            <a:r>
              <a:rPr lang="en-US" b="1" i="1" dirty="0"/>
              <a:t>count</a:t>
            </a:r>
            <a:r>
              <a:rPr lang="en-US" dirty="0"/>
              <a:t> bytes from the current position in the file whose descriptor is </a:t>
            </a:r>
            <a:r>
              <a:rPr lang="en-US" b="1" i="1" dirty="0" err="1"/>
              <a:t>fd</a:t>
            </a:r>
            <a:r>
              <a:rPr lang="en-US" dirty="0"/>
              <a:t> and places them in the memory area indicated by the </a:t>
            </a:r>
            <a:r>
              <a:rPr lang="en-US" b="1" i="1" dirty="0" err="1"/>
              <a:t>buf</a:t>
            </a:r>
            <a:r>
              <a:rPr lang="en-US" dirty="0"/>
              <a:t> pointer.</a:t>
            </a:r>
          </a:p>
          <a:p>
            <a:r>
              <a:rPr lang="en-US" dirty="0"/>
              <a:t> It is possible that less than </a:t>
            </a:r>
            <a:r>
              <a:rPr lang="en-US" b="1" i="1" dirty="0"/>
              <a:t>count</a:t>
            </a:r>
            <a:r>
              <a:rPr lang="en-US" dirty="0"/>
              <a:t> bytes can be read in the file at a time (for example, if the end of the file has been reached), so the read function will buffer only as many bytes as it can read. In any case, the function returns the number of bytes read from the file, so this can be easily noticed.</a:t>
            </a:r>
          </a:p>
          <a:p>
            <a:r>
              <a:rPr lang="en-US" dirty="0"/>
              <a:t> If the end of the file is reached exactly, the function returns zero, and in case of error, -1.</a:t>
            </a:r>
          </a:p>
          <a:p>
            <a:endParaRPr lang="en-US" dirty="0"/>
          </a:p>
          <a:p>
            <a:endParaRPr lang="en-GB" dirty="0"/>
          </a:p>
        </p:txBody>
      </p:sp>
      <p:pic>
        <p:nvPicPr>
          <p:cNvPr id="5" name="Picture 4">
            <a:extLst>
              <a:ext uri="{FF2B5EF4-FFF2-40B4-BE49-F238E27FC236}">
                <a16:creationId xmlns:a16="http://schemas.microsoft.com/office/drawing/2014/main" id="{D250FBFE-6B16-4B02-B965-BF46AAB304E4}"/>
              </a:ext>
            </a:extLst>
          </p:cNvPr>
          <p:cNvPicPr>
            <a:picLocks noChangeAspect="1"/>
          </p:cNvPicPr>
          <p:nvPr/>
        </p:nvPicPr>
        <p:blipFill>
          <a:blip r:embed="rId2"/>
          <a:stretch>
            <a:fillRect/>
          </a:stretch>
        </p:blipFill>
        <p:spPr>
          <a:xfrm>
            <a:off x="3394074" y="2362200"/>
            <a:ext cx="5400675" cy="847725"/>
          </a:xfrm>
          <a:prstGeom prst="rect">
            <a:avLst/>
          </a:prstGeom>
        </p:spPr>
      </p:pic>
    </p:spTree>
    <p:extLst>
      <p:ext uri="{BB962C8B-B14F-4D97-AF65-F5344CB8AC3E}">
        <p14:creationId xmlns:p14="http://schemas.microsoft.com/office/powerpoint/2010/main" val="370333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2FB4-AF66-48CC-B56F-232DB79C0359}"/>
              </a:ext>
            </a:extLst>
          </p:cNvPr>
          <p:cNvSpPr>
            <a:spLocks noGrp="1"/>
          </p:cNvSpPr>
          <p:nvPr>
            <p:ph type="title"/>
          </p:nvPr>
        </p:nvSpPr>
        <p:spPr/>
        <p:txBody>
          <a:bodyPr/>
          <a:lstStyle/>
          <a:p>
            <a:r>
              <a:rPr lang="en-US" dirty="0"/>
              <a:t>Write function</a:t>
            </a:r>
            <a:endParaRPr lang="en-GB" dirty="0"/>
          </a:p>
        </p:txBody>
      </p:sp>
      <p:sp>
        <p:nvSpPr>
          <p:cNvPr id="3" name="Content Placeholder 2">
            <a:extLst>
              <a:ext uri="{FF2B5EF4-FFF2-40B4-BE49-F238E27FC236}">
                <a16:creationId xmlns:a16="http://schemas.microsoft.com/office/drawing/2014/main" id="{89D43F09-CD87-44AB-9A21-A00FB7506357}"/>
              </a:ext>
            </a:extLst>
          </p:cNvPr>
          <p:cNvSpPr>
            <a:spLocks noGrp="1"/>
          </p:cNvSpPr>
          <p:nvPr>
            <p:ph idx="1"/>
          </p:nvPr>
        </p:nvSpPr>
        <p:spPr>
          <a:xfrm>
            <a:off x="1522414" y="1676400"/>
            <a:ext cx="9144000" cy="4267200"/>
          </a:xfrm>
        </p:spPr>
        <p:txBody>
          <a:bodyPr/>
          <a:lstStyle/>
          <a:p>
            <a:r>
              <a:rPr lang="en-US" dirty="0"/>
              <a:t> Data writing is done with:</a:t>
            </a:r>
          </a:p>
          <a:p>
            <a:endParaRPr lang="en-US" dirty="0"/>
          </a:p>
          <a:p>
            <a:pPr marL="0" indent="0">
              <a:buNone/>
            </a:pPr>
            <a:endParaRPr lang="en-US" dirty="0"/>
          </a:p>
          <a:p>
            <a:r>
              <a:rPr lang="en-US" dirty="0"/>
              <a:t>The function writes to the file the first </a:t>
            </a:r>
            <a:r>
              <a:rPr lang="en-US" dirty="0" err="1"/>
              <a:t>nbytes</a:t>
            </a:r>
            <a:r>
              <a:rPr lang="en-US" dirty="0"/>
              <a:t> bytes of the buffer indicated by the buff. Returns -1 in case of error.</a:t>
            </a:r>
          </a:p>
          <a:p>
            <a:r>
              <a:rPr lang="en-US" dirty="0"/>
              <a:t> The parameters are like those specified in the signature of the read  functions.</a:t>
            </a:r>
            <a:endParaRPr lang="en-GB" dirty="0"/>
          </a:p>
        </p:txBody>
      </p:sp>
      <p:pic>
        <p:nvPicPr>
          <p:cNvPr id="5" name="Picture 4">
            <a:extLst>
              <a:ext uri="{FF2B5EF4-FFF2-40B4-BE49-F238E27FC236}">
                <a16:creationId xmlns:a16="http://schemas.microsoft.com/office/drawing/2014/main" id="{E7617228-1824-43EA-827B-2D5DAC7B4F3A}"/>
              </a:ext>
            </a:extLst>
          </p:cNvPr>
          <p:cNvPicPr>
            <a:picLocks noChangeAspect="1"/>
          </p:cNvPicPr>
          <p:nvPr/>
        </p:nvPicPr>
        <p:blipFill>
          <a:blip r:embed="rId2"/>
          <a:stretch>
            <a:fillRect/>
          </a:stretch>
        </p:blipFill>
        <p:spPr>
          <a:xfrm>
            <a:off x="3013074" y="2362200"/>
            <a:ext cx="6162675" cy="790575"/>
          </a:xfrm>
          <a:prstGeom prst="rect">
            <a:avLst/>
          </a:prstGeom>
        </p:spPr>
      </p:pic>
    </p:spTree>
    <p:extLst>
      <p:ext uri="{BB962C8B-B14F-4D97-AF65-F5344CB8AC3E}">
        <p14:creationId xmlns:p14="http://schemas.microsoft.com/office/powerpoint/2010/main" val="321875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TF00001018.potx" id="{D19C2884-2C55-4C1A-A5C2-5D03FF1F35A4}" vid="{5F7A9C6A-558C-4654-B762-2F22BC904FAE}"/>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Chalkboard education presentation (widescreen)</Template>
  <TotalTime>333</TotalTime>
  <Words>2721</Words>
  <Application>Microsoft Office PowerPoint</Application>
  <PresentationFormat>Custom</PresentationFormat>
  <Paragraphs>193</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Arial Unicode MS</vt:lpstr>
      <vt:lpstr>Consolas</vt:lpstr>
      <vt:lpstr>Consolas (Headings)</vt:lpstr>
      <vt:lpstr>Corbel</vt:lpstr>
      <vt:lpstr>Wingdings</vt:lpstr>
      <vt:lpstr>Chalkboard 16x9</vt:lpstr>
      <vt:lpstr>Lab3 OS</vt:lpstr>
      <vt:lpstr>Working with files</vt:lpstr>
      <vt:lpstr>Title and Content Layout with Chart</vt:lpstr>
      <vt:lpstr>Open, close and other functions</vt:lpstr>
      <vt:lpstr>Parameters</vt:lpstr>
      <vt:lpstr>Parameters</vt:lpstr>
      <vt:lpstr>Function create and close</vt:lpstr>
      <vt:lpstr>Read function</vt:lpstr>
      <vt:lpstr>Write function</vt:lpstr>
      <vt:lpstr>Function lseek</vt:lpstr>
      <vt:lpstr>Function lseek parameters</vt:lpstr>
      <vt:lpstr>Other functions</vt:lpstr>
      <vt:lpstr>Library functions</vt:lpstr>
      <vt:lpstr>File operations</vt:lpstr>
      <vt:lpstr>File operations</vt:lpstr>
      <vt:lpstr>Working with directories</vt:lpstr>
      <vt:lpstr>Findfirst, findnext functions and ffblk</vt:lpstr>
      <vt:lpstr>Findfirst, findnext functions and ffblk</vt:lpstr>
      <vt:lpstr>Findfirst, findnext functions and ffblk</vt:lpstr>
      <vt:lpstr>Managing directories in UNIX</vt:lpstr>
      <vt:lpstr>PowerPoint Presentation</vt:lpstr>
      <vt:lpstr>PowerPoint Presentation</vt:lpstr>
      <vt:lpstr>Library functions for reading directories</vt:lpstr>
      <vt:lpstr>PowerPoint Presentation</vt:lpstr>
      <vt:lpstr>PowerPoint Presentation</vt:lpstr>
      <vt:lpstr>PowerPoint Presentation</vt:lpstr>
      <vt:lpstr>The inspection of the files in a directory is done as follows:</vt:lpstr>
      <vt:lpstr>PowerPoint Presentation</vt:lpstr>
      <vt:lpstr>Appendix Other functions for working with directories and files</vt:lpstr>
      <vt:lpstr>PowerPoint Presentation</vt:lpstr>
      <vt:lpstr>PowerPoint Presentation</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Lab3 OS</dc:title>
  <dc:creator>Marco Radovancovici</dc:creator>
  <cp:lastModifiedBy>Marco Radovancovici</cp:lastModifiedBy>
  <cp:revision>19</cp:revision>
  <dcterms:created xsi:type="dcterms:W3CDTF">2020-10-21T21:21:47Z</dcterms:created>
  <dcterms:modified xsi:type="dcterms:W3CDTF">2020-10-22T02:55:09Z</dcterms:modified>
</cp:coreProperties>
</file>